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saveSubsetFonts="1">
  <p:sldMasterIdLst>
    <p:sldMasterId id="2147483648" r:id="rId1"/>
  </p:sldMasterIdLst>
  <p:sldIdLst>
    <p:sldId id="256" r:id="rId2"/>
    <p:sldId id="258" r:id="rId3"/>
    <p:sldId id="257" r:id="rId4"/>
    <p:sldId id="259" r:id="rId5"/>
    <p:sldId id="260" r:id="rId6"/>
    <p:sldId id="261" r:id="rId7"/>
    <p:sldId id="263" r:id="rId8"/>
    <p:sldId id="264" r:id="rId9"/>
    <p:sldId id="265" r:id="rId10"/>
    <p:sldId id="266" r:id="rId11"/>
    <p:sldId id="267" r:id="rId12"/>
    <p:sldId id="268" r:id="rId13"/>
    <p:sldId id="269" r:id="rId14"/>
    <p:sldId id="270" r:id="rId15"/>
    <p:sldId id="271" r:id="rId16"/>
  </p:sldIdLst>
  <p:sldSz cx="12192000" cy="6858000"/>
  <p:notesSz cx="6858000" cy="9144000"/>
  <p:embeddedFontLst>
    <p:embeddedFont>
      <p:font typeface="Calibri" panose="020F0502020204030204" pitchFamily="34" charset="0"/>
      <p:regular r:id="rId17"/>
      <p:bold r:id="rId18"/>
      <p:italic r:id="rId19"/>
      <p:boldItalic r:id="rId20"/>
    </p:embeddedFont>
    <p:embeddedFont>
      <p:font typeface="Calibri Light" panose="020F0302020204030204" pitchFamily="34" charset="0"/>
      <p:regular r:id="rId21"/>
      <p:italic r:id="rId22"/>
    </p:embeddedFont>
    <p:embeddedFont>
      <p:font typeface="IRANSans" panose="02040503050201020203" pitchFamily="18" charset="-78"/>
      <p:regular r:id="rId23"/>
      <p:bold r:id="rId24"/>
    </p:embeddedFont>
  </p:embeddedFontLst>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162"/>
    <a:srgbClr val="002774"/>
    <a:srgbClr val="002368"/>
    <a:srgbClr val="0031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2483" autoAdjust="0"/>
    <p:restoredTop sz="94660"/>
  </p:normalViewPr>
  <p:slideViewPr>
    <p:cSldViewPr snapToGrid="0">
      <p:cViewPr varScale="1">
        <p:scale>
          <a:sx n="86" d="100"/>
          <a:sy n="86" d="100"/>
        </p:scale>
        <p:origin x="446"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a-IR"/>
          </a:p>
        </p:txBody>
      </p:sp>
      <p:sp>
        <p:nvSpPr>
          <p:cNvPr id="4" name="Date Placeholder 3"/>
          <p:cNvSpPr>
            <a:spLocks noGrp="1"/>
          </p:cNvSpPr>
          <p:nvPr>
            <p:ph type="dt" sz="half" idx="10"/>
          </p:nvPr>
        </p:nvSpPr>
        <p:spPr/>
        <p:txBody>
          <a:bodyPr/>
          <a:lstStyle/>
          <a:p>
            <a:fld id="{E8BB4CC5-2897-48B4-BE91-C1734255D7DF}" type="datetimeFigureOut">
              <a:rPr lang="fa-IR" smtClean="0"/>
              <a:t>06/08/1446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30C15AC1-A8AF-4312-9FFB-8434C2BEBD7E}" type="slidenum">
              <a:rPr lang="fa-IR" smtClean="0"/>
              <a:t>‹#›</a:t>
            </a:fld>
            <a:endParaRPr lang="fa-IR"/>
          </a:p>
        </p:txBody>
      </p:sp>
    </p:spTree>
    <p:extLst>
      <p:ext uri="{BB962C8B-B14F-4D97-AF65-F5344CB8AC3E}">
        <p14:creationId xmlns:p14="http://schemas.microsoft.com/office/powerpoint/2010/main" val="1363949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E8BB4CC5-2897-48B4-BE91-C1734255D7DF}" type="datetimeFigureOut">
              <a:rPr lang="fa-IR" smtClean="0"/>
              <a:t>06/08/1446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30C15AC1-A8AF-4312-9FFB-8434C2BEBD7E}" type="slidenum">
              <a:rPr lang="fa-IR" smtClean="0"/>
              <a:t>‹#›</a:t>
            </a:fld>
            <a:endParaRPr lang="fa-IR"/>
          </a:p>
        </p:txBody>
      </p:sp>
    </p:spTree>
    <p:extLst>
      <p:ext uri="{BB962C8B-B14F-4D97-AF65-F5344CB8AC3E}">
        <p14:creationId xmlns:p14="http://schemas.microsoft.com/office/powerpoint/2010/main" val="3592951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E8BB4CC5-2897-48B4-BE91-C1734255D7DF}" type="datetimeFigureOut">
              <a:rPr lang="fa-IR" smtClean="0"/>
              <a:t>06/08/1446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30C15AC1-A8AF-4312-9FFB-8434C2BEBD7E}" type="slidenum">
              <a:rPr lang="fa-IR" smtClean="0"/>
              <a:t>‹#›</a:t>
            </a:fld>
            <a:endParaRPr lang="fa-IR"/>
          </a:p>
        </p:txBody>
      </p:sp>
    </p:spTree>
    <p:extLst>
      <p:ext uri="{BB962C8B-B14F-4D97-AF65-F5344CB8AC3E}">
        <p14:creationId xmlns:p14="http://schemas.microsoft.com/office/powerpoint/2010/main" val="3899630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E8BB4CC5-2897-48B4-BE91-C1734255D7DF}" type="datetimeFigureOut">
              <a:rPr lang="fa-IR" smtClean="0"/>
              <a:t>06/08/1446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30C15AC1-A8AF-4312-9FFB-8434C2BEBD7E}" type="slidenum">
              <a:rPr lang="fa-IR" smtClean="0"/>
              <a:t>‹#›</a:t>
            </a:fld>
            <a:endParaRPr lang="fa-IR"/>
          </a:p>
        </p:txBody>
      </p:sp>
    </p:spTree>
    <p:extLst>
      <p:ext uri="{BB962C8B-B14F-4D97-AF65-F5344CB8AC3E}">
        <p14:creationId xmlns:p14="http://schemas.microsoft.com/office/powerpoint/2010/main" val="2582869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BB4CC5-2897-48B4-BE91-C1734255D7DF}" type="datetimeFigureOut">
              <a:rPr lang="fa-IR" smtClean="0"/>
              <a:t>06/08/1446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30C15AC1-A8AF-4312-9FFB-8434C2BEBD7E}" type="slidenum">
              <a:rPr lang="fa-IR" smtClean="0"/>
              <a:t>‹#›</a:t>
            </a:fld>
            <a:endParaRPr lang="fa-IR"/>
          </a:p>
        </p:txBody>
      </p:sp>
    </p:spTree>
    <p:extLst>
      <p:ext uri="{BB962C8B-B14F-4D97-AF65-F5344CB8AC3E}">
        <p14:creationId xmlns:p14="http://schemas.microsoft.com/office/powerpoint/2010/main" val="2324860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p:cNvSpPr>
            <a:spLocks noGrp="1"/>
          </p:cNvSpPr>
          <p:nvPr>
            <p:ph type="dt" sz="half" idx="10"/>
          </p:nvPr>
        </p:nvSpPr>
        <p:spPr/>
        <p:txBody>
          <a:bodyPr/>
          <a:lstStyle/>
          <a:p>
            <a:fld id="{E8BB4CC5-2897-48B4-BE91-C1734255D7DF}" type="datetimeFigureOut">
              <a:rPr lang="fa-IR" smtClean="0"/>
              <a:t>06/08/1446</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30C15AC1-A8AF-4312-9FFB-8434C2BEBD7E}" type="slidenum">
              <a:rPr lang="fa-IR" smtClean="0"/>
              <a:t>‹#›</a:t>
            </a:fld>
            <a:endParaRPr lang="fa-IR"/>
          </a:p>
        </p:txBody>
      </p:sp>
    </p:spTree>
    <p:extLst>
      <p:ext uri="{BB962C8B-B14F-4D97-AF65-F5344CB8AC3E}">
        <p14:creationId xmlns:p14="http://schemas.microsoft.com/office/powerpoint/2010/main" val="3273837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6"/>
          <p:cNvSpPr>
            <a:spLocks noGrp="1"/>
          </p:cNvSpPr>
          <p:nvPr>
            <p:ph type="dt" sz="half" idx="10"/>
          </p:nvPr>
        </p:nvSpPr>
        <p:spPr/>
        <p:txBody>
          <a:bodyPr/>
          <a:lstStyle/>
          <a:p>
            <a:fld id="{E8BB4CC5-2897-48B4-BE91-C1734255D7DF}" type="datetimeFigureOut">
              <a:rPr lang="fa-IR" smtClean="0"/>
              <a:t>06/08/1446</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30C15AC1-A8AF-4312-9FFB-8434C2BEBD7E}" type="slidenum">
              <a:rPr lang="fa-IR" smtClean="0"/>
              <a:t>‹#›</a:t>
            </a:fld>
            <a:endParaRPr lang="fa-IR"/>
          </a:p>
        </p:txBody>
      </p:sp>
    </p:spTree>
    <p:extLst>
      <p:ext uri="{BB962C8B-B14F-4D97-AF65-F5344CB8AC3E}">
        <p14:creationId xmlns:p14="http://schemas.microsoft.com/office/powerpoint/2010/main" val="1118469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Date Placeholder 2"/>
          <p:cNvSpPr>
            <a:spLocks noGrp="1"/>
          </p:cNvSpPr>
          <p:nvPr>
            <p:ph type="dt" sz="half" idx="10"/>
          </p:nvPr>
        </p:nvSpPr>
        <p:spPr/>
        <p:txBody>
          <a:bodyPr/>
          <a:lstStyle/>
          <a:p>
            <a:fld id="{E8BB4CC5-2897-48B4-BE91-C1734255D7DF}" type="datetimeFigureOut">
              <a:rPr lang="fa-IR" smtClean="0"/>
              <a:t>06/08/1446</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30C15AC1-A8AF-4312-9FFB-8434C2BEBD7E}" type="slidenum">
              <a:rPr lang="fa-IR" smtClean="0"/>
              <a:t>‹#›</a:t>
            </a:fld>
            <a:endParaRPr lang="fa-IR"/>
          </a:p>
        </p:txBody>
      </p:sp>
    </p:spTree>
    <p:extLst>
      <p:ext uri="{BB962C8B-B14F-4D97-AF65-F5344CB8AC3E}">
        <p14:creationId xmlns:p14="http://schemas.microsoft.com/office/powerpoint/2010/main" val="604130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BB4CC5-2897-48B4-BE91-C1734255D7DF}" type="datetimeFigureOut">
              <a:rPr lang="fa-IR" smtClean="0"/>
              <a:t>06/08/1446</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30C15AC1-A8AF-4312-9FFB-8434C2BEBD7E}" type="slidenum">
              <a:rPr lang="fa-IR" smtClean="0"/>
              <a:t>‹#›</a:t>
            </a:fld>
            <a:endParaRPr lang="fa-IR"/>
          </a:p>
        </p:txBody>
      </p:sp>
    </p:spTree>
    <p:extLst>
      <p:ext uri="{BB962C8B-B14F-4D97-AF65-F5344CB8AC3E}">
        <p14:creationId xmlns:p14="http://schemas.microsoft.com/office/powerpoint/2010/main" val="4115747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8BB4CC5-2897-48B4-BE91-C1734255D7DF}" type="datetimeFigureOut">
              <a:rPr lang="fa-IR" smtClean="0"/>
              <a:t>06/08/1446</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30C15AC1-A8AF-4312-9FFB-8434C2BEBD7E}" type="slidenum">
              <a:rPr lang="fa-IR" smtClean="0"/>
              <a:t>‹#›</a:t>
            </a:fld>
            <a:endParaRPr lang="fa-IR"/>
          </a:p>
        </p:txBody>
      </p:sp>
    </p:spTree>
    <p:extLst>
      <p:ext uri="{BB962C8B-B14F-4D97-AF65-F5344CB8AC3E}">
        <p14:creationId xmlns:p14="http://schemas.microsoft.com/office/powerpoint/2010/main" val="72047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8BB4CC5-2897-48B4-BE91-C1734255D7DF}" type="datetimeFigureOut">
              <a:rPr lang="fa-IR" smtClean="0"/>
              <a:t>06/08/1446</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30C15AC1-A8AF-4312-9FFB-8434C2BEBD7E}" type="slidenum">
              <a:rPr lang="fa-IR" smtClean="0"/>
              <a:t>‹#›</a:t>
            </a:fld>
            <a:endParaRPr lang="fa-IR"/>
          </a:p>
        </p:txBody>
      </p:sp>
    </p:spTree>
    <p:extLst>
      <p:ext uri="{BB962C8B-B14F-4D97-AF65-F5344CB8AC3E}">
        <p14:creationId xmlns:p14="http://schemas.microsoft.com/office/powerpoint/2010/main" val="151633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2060"/>
            </a:gs>
            <a:gs pos="74000">
              <a:srgbClr val="002774"/>
            </a:gs>
            <a:gs pos="83000">
              <a:srgbClr val="002060"/>
            </a:gs>
            <a:gs pos="100000">
              <a:srgbClr val="002060"/>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en-US"/>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8BB4CC5-2897-48B4-BE91-C1734255D7DF}" type="datetimeFigureOut">
              <a:rPr lang="fa-IR" smtClean="0"/>
              <a:t>06/08/1446</a:t>
            </a:fld>
            <a:endParaRPr lang="fa-I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30C15AC1-A8AF-4312-9FFB-8434C2BEBD7E}" type="slidenum">
              <a:rPr lang="fa-IR" smtClean="0"/>
              <a:t>‹#›</a:t>
            </a:fld>
            <a:endParaRPr lang="fa-IR"/>
          </a:p>
        </p:txBody>
      </p:sp>
    </p:spTree>
    <p:extLst>
      <p:ext uri="{BB962C8B-B14F-4D97-AF65-F5344CB8AC3E}">
        <p14:creationId xmlns:p14="http://schemas.microsoft.com/office/powerpoint/2010/main" val="36142825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4.JP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5.JP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2.jp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slideLayout" Target="../slideLayouts/slideLayout1.xml"/><Relationship Id="rId4" Type="http://schemas.openxmlformats.org/officeDocument/2006/relationships/video" Target="../media/media2.mp4"/></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891626"/>
            <a:ext cx="9144000" cy="2387600"/>
          </a:xfrm>
        </p:spPr>
        <p:txBody>
          <a:bodyPr>
            <a:normAutofit/>
          </a:bodyPr>
          <a:lstStyle/>
          <a:p>
            <a:r>
              <a:rPr lang="fa-IR" dirty="0">
                <a:solidFill>
                  <a:schemeClr val="bg1"/>
                </a:solidFill>
                <a:effectLst>
                  <a:outerShdw blurRad="38100" dist="38100" dir="2700000" algn="tl">
                    <a:srgbClr val="000000">
                      <a:alpha val="43137"/>
                    </a:srgbClr>
                  </a:outerShdw>
                </a:effectLst>
                <a:latin typeface="IRANSans" panose="02040503050201020203" pitchFamily="18" charset="-78"/>
                <a:cs typeface="IRANSans" panose="02040503050201020203" pitchFamily="18" charset="-78"/>
              </a:rPr>
              <a:t>هوش مصنوعی در صنعت</a:t>
            </a:r>
            <a:br>
              <a:rPr lang="fa-IR" dirty="0">
                <a:solidFill>
                  <a:schemeClr val="bg1"/>
                </a:solidFill>
                <a:effectLst>
                  <a:outerShdw blurRad="38100" dist="38100" dir="2700000" algn="tl">
                    <a:srgbClr val="000000">
                      <a:alpha val="43137"/>
                    </a:srgbClr>
                  </a:outerShdw>
                </a:effectLst>
                <a:latin typeface="IRANSans" panose="02040503050201020203" pitchFamily="18" charset="-78"/>
                <a:cs typeface="IRANSans" panose="02040503050201020203" pitchFamily="18" charset="-78"/>
              </a:rPr>
            </a:br>
            <a:r>
              <a:rPr lang="fa-IR" dirty="0">
                <a:solidFill>
                  <a:schemeClr val="bg1"/>
                </a:solidFill>
                <a:effectLst>
                  <a:outerShdw blurRad="38100" dist="38100" dir="2700000" algn="tl">
                    <a:srgbClr val="000000">
                      <a:alpha val="43137"/>
                    </a:srgbClr>
                  </a:outerShdw>
                </a:effectLst>
                <a:latin typeface="IRANSans" panose="02040503050201020203" pitchFamily="18" charset="-78"/>
                <a:cs typeface="IRANSans" panose="02040503050201020203" pitchFamily="18" charset="-78"/>
              </a:rPr>
              <a:t>خرده‌فروشی</a:t>
            </a:r>
          </a:p>
        </p:txBody>
      </p:sp>
      <p:pic>
        <p:nvPicPr>
          <p:cNvPr id="11" name="heros-time-paulo-kalazzi-main-version-01-51-2639">
            <a:hlinkClick r:id="" action="ppaction://media"/>
          </p:cNvPr>
          <p:cNvPicPr>
            <a:picLocks noChangeAspect="1"/>
          </p:cNvPicPr>
          <p:nvPr>
            <a:audioFile r:link="rId1"/>
            <p:extLst>
              <p:ext uri="{DAA4B4D4-6D71-4841-9C94-3DE7FCFB9230}">
                <p14:media xmlns:p14="http://schemas.microsoft.com/office/powerpoint/2010/main" r:embed="rId2">
                  <p14:trim end="5303.05"/>
                </p14:media>
              </p:ext>
            </p:extLst>
          </p:nvPr>
        </p:nvPicPr>
        <p:blipFill>
          <a:blip r:embed="rId4"/>
          <a:stretch>
            <a:fillRect/>
          </a:stretch>
        </p:blipFill>
        <p:spPr>
          <a:xfrm>
            <a:off x="3460954" y="-2214716"/>
            <a:ext cx="609600" cy="609600"/>
          </a:xfrm>
          <a:prstGeom prst="rect">
            <a:avLst/>
          </a:prstGeom>
        </p:spPr>
      </p:pic>
      <p:sp>
        <p:nvSpPr>
          <p:cNvPr id="3" name="Title 1">
            <a:extLst>
              <a:ext uri="{FF2B5EF4-FFF2-40B4-BE49-F238E27FC236}">
                <a16:creationId xmlns:a16="http://schemas.microsoft.com/office/drawing/2014/main" id="{22A86E08-268C-D8FD-041C-916420160CBB}"/>
              </a:ext>
            </a:extLst>
          </p:cNvPr>
          <p:cNvSpPr txBox="1">
            <a:spLocks/>
          </p:cNvSpPr>
          <p:nvPr/>
        </p:nvSpPr>
        <p:spPr>
          <a:xfrm>
            <a:off x="1410070" y="5477522"/>
            <a:ext cx="9144000" cy="569840"/>
          </a:xfrm>
          <a:prstGeom prst="rect">
            <a:avLst/>
          </a:prstGeom>
        </p:spPr>
        <p:txBody>
          <a:bodyPr vert="horz" lIns="91440" tIns="45720" rIns="91440" bIns="45720" rtlCol="1" anchor="b">
            <a:norm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r>
              <a:rPr lang="fa-IR" sz="1000" dirty="0">
                <a:solidFill>
                  <a:schemeClr val="bg1"/>
                </a:solidFill>
                <a:effectLst>
                  <a:outerShdw blurRad="38100" dist="38100" dir="2700000" algn="tl">
                    <a:srgbClr val="000000">
                      <a:alpha val="43137"/>
                    </a:srgbClr>
                  </a:outerShdw>
                </a:effectLst>
                <a:latin typeface="IRANSans" panose="02040503050201020203" pitchFamily="18" charset="-78"/>
                <a:cs typeface="IRANSans" panose="02040503050201020203" pitchFamily="18" charset="-78"/>
              </a:rPr>
              <a:t>سید حمیدرضا عظیمی</a:t>
            </a:r>
          </a:p>
          <a:p>
            <a:r>
              <a:rPr lang="fa-IR" sz="1000" dirty="0">
                <a:solidFill>
                  <a:schemeClr val="bg1"/>
                </a:solidFill>
                <a:effectLst>
                  <a:outerShdw blurRad="38100" dist="38100" dir="2700000" algn="tl">
                    <a:srgbClr val="000000">
                      <a:alpha val="43137"/>
                    </a:srgbClr>
                  </a:outerShdw>
                </a:effectLst>
                <a:latin typeface="IRANSans" panose="02040503050201020203" pitchFamily="18" charset="-78"/>
                <a:cs typeface="IRANSans" panose="02040503050201020203" pitchFamily="18" charset="-78"/>
              </a:rPr>
              <a:t>بهمن 1403</a:t>
            </a:r>
          </a:p>
        </p:txBody>
      </p:sp>
    </p:spTree>
    <p:extLst>
      <p:ext uri="{BB962C8B-B14F-4D97-AF65-F5344CB8AC3E}">
        <p14:creationId xmlns:p14="http://schemas.microsoft.com/office/powerpoint/2010/main" val="35654630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audio>
              <p:cMediaNode vol="34848" numSld="14">
                <p:cTn id="2" repeatCount="indefinite"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eros-time-paulo-kalazzi-main-version-01-51-2639">
            <a:hlinkClick r:id="" action="ppaction://media"/>
          </p:cNvPr>
          <p:cNvPicPr>
            <a:picLocks noChangeAspect="1"/>
          </p:cNvPicPr>
          <p:nvPr>
            <a:audioFile r:link="rId1"/>
            <p:extLst>
              <p:ext uri="{DAA4B4D4-6D71-4841-9C94-3DE7FCFB9230}">
                <p14:media xmlns:p14="http://schemas.microsoft.com/office/powerpoint/2010/main" r:embed="rId2">
                  <p14:trim end="5303.05"/>
                </p14:media>
              </p:ext>
            </p:extLst>
          </p:nvPr>
        </p:nvPicPr>
        <p:blipFill>
          <a:blip r:embed="rId4"/>
          <a:stretch>
            <a:fillRect/>
          </a:stretch>
        </p:blipFill>
        <p:spPr>
          <a:xfrm>
            <a:off x="3460954" y="-2214716"/>
            <a:ext cx="609600" cy="609600"/>
          </a:xfrm>
          <a:prstGeom prst="rect">
            <a:avLst/>
          </a:prstGeom>
        </p:spPr>
      </p:pic>
      <p:sp>
        <p:nvSpPr>
          <p:cNvPr id="5" name="TextBox 4">
            <a:extLst>
              <a:ext uri="{FF2B5EF4-FFF2-40B4-BE49-F238E27FC236}">
                <a16:creationId xmlns:a16="http://schemas.microsoft.com/office/drawing/2014/main" id="{921535D9-820F-D392-A945-56ACF98E043A}"/>
              </a:ext>
            </a:extLst>
          </p:cNvPr>
          <p:cNvSpPr txBox="1"/>
          <p:nvPr/>
        </p:nvSpPr>
        <p:spPr>
          <a:xfrm>
            <a:off x="739436" y="504834"/>
            <a:ext cx="10713127" cy="461665"/>
          </a:xfrm>
          <a:prstGeom prst="rect">
            <a:avLst/>
          </a:prstGeom>
          <a:noFill/>
        </p:spPr>
        <p:txBody>
          <a:bodyPr wrap="square">
            <a:spAutoFit/>
          </a:bodyPr>
          <a:lstStyle/>
          <a:p>
            <a:r>
              <a:rPr lang="fa-IR" sz="2400" b="1" dirty="0">
                <a:solidFill>
                  <a:schemeClr val="bg1"/>
                </a:solidFill>
                <a:latin typeface="IRANSans" panose="02040503050201020203" pitchFamily="18" charset="-78"/>
                <a:cs typeface="IRANSans" panose="02040503050201020203" pitchFamily="18" charset="-78"/>
              </a:rPr>
              <a:t>5. چک‌اوت خودکار و کاهش صف پرداخت </a:t>
            </a:r>
            <a:r>
              <a:rPr lang="en-US" sz="2400" b="1" dirty="0">
                <a:solidFill>
                  <a:schemeClr val="bg1"/>
                </a:solidFill>
                <a:latin typeface="IRANSans" panose="02040503050201020203" pitchFamily="18" charset="-78"/>
                <a:cs typeface="IRANSans" panose="02040503050201020203" pitchFamily="18" charset="-78"/>
              </a:rPr>
              <a:t>AI-Powered Checkout</a:t>
            </a:r>
          </a:p>
        </p:txBody>
      </p:sp>
      <p:sp>
        <p:nvSpPr>
          <p:cNvPr id="3" name="TextBox 2">
            <a:extLst>
              <a:ext uri="{FF2B5EF4-FFF2-40B4-BE49-F238E27FC236}">
                <a16:creationId xmlns:a16="http://schemas.microsoft.com/office/drawing/2014/main" id="{86225346-0865-B32F-79D6-C56C4642787C}"/>
              </a:ext>
            </a:extLst>
          </p:cNvPr>
          <p:cNvSpPr txBox="1"/>
          <p:nvPr/>
        </p:nvSpPr>
        <p:spPr>
          <a:xfrm>
            <a:off x="807868" y="1401478"/>
            <a:ext cx="10713127" cy="2966197"/>
          </a:xfrm>
          <a:prstGeom prst="rect">
            <a:avLst/>
          </a:prstGeom>
          <a:noFill/>
        </p:spPr>
        <p:txBody>
          <a:bodyPr wrap="square">
            <a:spAutoFit/>
          </a:bodyPr>
          <a:lstStyle/>
          <a:p>
            <a:pPr>
              <a:lnSpc>
                <a:spcPct val="150000"/>
              </a:lnSpc>
            </a:pPr>
            <a:r>
              <a:rPr lang="en-US" b="1" dirty="0">
                <a:solidFill>
                  <a:schemeClr val="bg1"/>
                </a:solidFill>
                <a:latin typeface="IRANSans" panose="02040503050201020203" pitchFamily="18" charset="-78"/>
                <a:cs typeface="IRANSans" panose="02040503050201020203" pitchFamily="18" charset="-78"/>
              </a:rPr>
              <a:t>Amazon Go</a:t>
            </a:r>
            <a:r>
              <a:rPr lang="fa-IR" b="1" dirty="0">
                <a:solidFill>
                  <a:schemeClr val="bg1"/>
                </a:solidFill>
                <a:latin typeface="IRANSans" panose="02040503050201020203" pitchFamily="18" charset="-78"/>
                <a:cs typeface="IRANSans" panose="02040503050201020203" pitchFamily="18" charset="-78"/>
              </a:rPr>
              <a:t> </a:t>
            </a:r>
            <a:r>
              <a:rPr lang="en-US" dirty="0">
                <a:solidFill>
                  <a:schemeClr val="bg1"/>
                </a:solidFill>
                <a:latin typeface="IRANSans" panose="02040503050201020203" pitchFamily="18" charset="-78"/>
                <a:cs typeface="IRANSans" panose="02040503050201020203" pitchFamily="18" charset="-78"/>
              </a:rPr>
              <a:t> </a:t>
            </a:r>
            <a:r>
              <a:rPr lang="fa-IR" dirty="0">
                <a:solidFill>
                  <a:schemeClr val="bg1"/>
                </a:solidFill>
                <a:latin typeface="IRANSans" panose="02040503050201020203" pitchFamily="18" charset="-78"/>
                <a:cs typeface="IRANSans" panose="02040503050201020203" pitchFamily="18" charset="-78"/>
              </a:rPr>
              <a:t>فروشگاه‌هایی بدون صندوق که با تشخیص چهره و حسگرهای هوشمند، خرید را ثبت می‌کنند.</a:t>
            </a:r>
            <a:br>
              <a:rPr lang="fa-IR" dirty="0">
                <a:solidFill>
                  <a:schemeClr val="bg1"/>
                </a:solidFill>
                <a:latin typeface="IRANSans" panose="02040503050201020203" pitchFamily="18" charset="-78"/>
                <a:cs typeface="IRANSans" panose="02040503050201020203" pitchFamily="18" charset="-78"/>
              </a:rPr>
            </a:br>
            <a:r>
              <a:rPr lang="en-US" b="1" dirty="0">
                <a:solidFill>
                  <a:schemeClr val="bg1"/>
                </a:solidFill>
                <a:latin typeface="IRANSans" panose="02040503050201020203" pitchFamily="18" charset="-78"/>
                <a:cs typeface="IRANSans" panose="02040503050201020203" pitchFamily="18" charset="-78"/>
              </a:rPr>
              <a:t>Carrefour &amp; Walmart</a:t>
            </a:r>
            <a:r>
              <a:rPr lang="fa-IR" b="1" dirty="0">
                <a:solidFill>
                  <a:schemeClr val="bg1"/>
                </a:solidFill>
                <a:latin typeface="IRANSans" panose="02040503050201020203" pitchFamily="18" charset="-78"/>
                <a:cs typeface="IRANSans" panose="02040503050201020203" pitchFamily="18" charset="-78"/>
              </a:rPr>
              <a:t> </a:t>
            </a:r>
            <a:r>
              <a:rPr lang="en-US" dirty="0">
                <a:solidFill>
                  <a:schemeClr val="bg1"/>
                </a:solidFill>
                <a:latin typeface="IRANSans" panose="02040503050201020203" pitchFamily="18" charset="-78"/>
                <a:cs typeface="IRANSans" panose="02040503050201020203" pitchFamily="18" charset="-78"/>
              </a:rPr>
              <a:t> </a:t>
            </a:r>
            <a:r>
              <a:rPr lang="fa-IR" dirty="0">
                <a:solidFill>
                  <a:schemeClr val="bg1"/>
                </a:solidFill>
                <a:latin typeface="IRANSans" panose="02040503050201020203" pitchFamily="18" charset="-78"/>
                <a:cs typeface="IRANSans" panose="02040503050201020203" pitchFamily="18" charset="-78"/>
              </a:rPr>
              <a:t>استفاده از اسکن موبایل برای کاهش زمان انتظار مشتریان در صف صندوق.</a:t>
            </a:r>
          </a:p>
          <a:p>
            <a:pPr>
              <a:lnSpc>
                <a:spcPct val="150000"/>
              </a:lnSpc>
            </a:pPr>
            <a:endParaRPr lang="fa-IR" dirty="0">
              <a:solidFill>
                <a:schemeClr val="bg1"/>
              </a:solidFill>
              <a:latin typeface="IRANSans" panose="02040503050201020203" pitchFamily="18" charset="-78"/>
              <a:cs typeface="IRANSans" panose="02040503050201020203" pitchFamily="18" charset="-78"/>
            </a:endParaRPr>
          </a:p>
          <a:p>
            <a:pPr>
              <a:lnSpc>
                <a:spcPct val="150000"/>
              </a:lnSpc>
            </a:pPr>
            <a:endParaRPr lang="fa-IR" dirty="0">
              <a:solidFill>
                <a:schemeClr val="bg1"/>
              </a:solidFill>
              <a:latin typeface="IRANSans" panose="02040503050201020203" pitchFamily="18" charset="-78"/>
              <a:cs typeface="IRANSans" panose="02040503050201020203" pitchFamily="18" charset="-78"/>
            </a:endParaRPr>
          </a:p>
          <a:p>
            <a:pPr>
              <a:lnSpc>
                <a:spcPct val="150000"/>
              </a:lnSpc>
            </a:pPr>
            <a:r>
              <a:rPr lang="fa-IR" b="1" dirty="0">
                <a:solidFill>
                  <a:schemeClr val="bg1"/>
                </a:solidFill>
                <a:latin typeface="IRANSans" panose="02040503050201020203" pitchFamily="18" charset="-78"/>
                <a:cs typeface="IRANSans" panose="02040503050201020203" pitchFamily="18" charset="-78"/>
              </a:rPr>
              <a:t>فرصت برای فروشگاه‌های زنجیره‌ای ایران:</a:t>
            </a:r>
            <a:br>
              <a:rPr lang="fa-IR" dirty="0">
                <a:solidFill>
                  <a:schemeClr val="bg1"/>
                </a:solidFill>
                <a:latin typeface="IRANSans" panose="02040503050201020203" pitchFamily="18" charset="-78"/>
                <a:cs typeface="IRANSans" panose="02040503050201020203" pitchFamily="18" charset="-78"/>
              </a:rPr>
            </a:br>
            <a:r>
              <a:rPr lang="fa-IR" dirty="0">
                <a:solidFill>
                  <a:schemeClr val="bg1"/>
                </a:solidFill>
                <a:latin typeface="IRANSans" panose="02040503050201020203" pitchFamily="18" charset="-78"/>
                <a:cs typeface="IRANSans" panose="02040503050201020203" pitchFamily="18" charset="-78"/>
              </a:rPr>
              <a:t>توسعه سامانه‌های اسکن موبایل برای جلوگیری از اتلاف وقت مشتریان.</a:t>
            </a:r>
            <a:br>
              <a:rPr lang="fa-IR" dirty="0">
                <a:solidFill>
                  <a:schemeClr val="bg1"/>
                </a:solidFill>
                <a:latin typeface="IRANSans" panose="02040503050201020203" pitchFamily="18" charset="-78"/>
                <a:cs typeface="IRANSans" panose="02040503050201020203" pitchFamily="18" charset="-78"/>
              </a:rPr>
            </a:br>
            <a:r>
              <a:rPr lang="fa-IR" dirty="0">
                <a:solidFill>
                  <a:schemeClr val="bg1"/>
                </a:solidFill>
                <a:latin typeface="IRANSans" panose="02040503050201020203" pitchFamily="18" charset="-78"/>
                <a:cs typeface="IRANSans" panose="02040503050201020203" pitchFamily="18" charset="-78"/>
              </a:rPr>
              <a:t>استفاده از دوربین‌های هوش مصنوعی برای کاهش خطای انسانی در صندوق‌ها.</a:t>
            </a:r>
          </a:p>
        </p:txBody>
      </p:sp>
    </p:spTree>
    <p:extLst>
      <p:ext uri="{BB962C8B-B14F-4D97-AF65-F5344CB8AC3E}">
        <p14:creationId xmlns:p14="http://schemas.microsoft.com/office/powerpoint/2010/main" val="13239877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audio>
              <p:cMediaNode vol="34848" numSld="14">
                <p:cTn id="2" repeatCount="indefinite"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eros-time-paulo-kalazzi-main-version-01-51-2639">
            <a:hlinkClick r:id="" action="ppaction://media"/>
          </p:cNvPr>
          <p:cNvPicPr>
            <a:picLocks noChangeAspect="1"/>
          </p:cNvPicPr>
          <p:nvPr>
            <a:audioFile r:link="rId1"/>
            <p:extLst>
              <p:ext uri="{DAA4B4D4-6D71-4841-9C94-3DE7FCFB9230}">
                <p14:media xmlns:p14="http://schemas.microsoft.com/office/powerpoint/2010/main" r:embed="rId2">
                  <p14:trim end="5303.05"/>
                </p14:media>
              </p:ext>
            </p:extLst>
          </p:nvPr>
        </p:nvPicPr>
        <p:blipFill>
          <a:blip r:embed="rId4"/>
          <a:stretch>
            <a:fillRect/>
          </a:stretch>
        </p:blipFill>
        <p:spPr>
          <a:xfrm>
            <a:off x="3460954" y="-2214716"/>
            <a:ext cx="609600" cy="609600"/>
          </a:xfrm>
          <a:prstGeom prst="rect">
            <a:avLst/>
          </a:prstGeom>
        </p:spPr>
      </p:pic>
      <p:sp>
        <p:nvSpPr>
          <p:cNvPr id="5" name="TextBox 4">
            <a:extLst>
              <a:ext uri="{FF2B5EF4-FFF2-40B4-BE49-F238E27FC236}">
                <a16:creationId xmlns:a16="http://schemas.microsoft.com/office/drawing/2014/main" id="{921535D9-820F-D392-A945-56ACF98E043A}"/>
              </a:ext>
            </a:extLst>
          </p:cNvPr>
          <p:cNvSpPr txBox="1"/>
          <p:nvPr/>
        </p:nvSpPr>
        <p:spPr>
          <a:xfrm>
            <a:off x="739436" y="504834"/>
            <a:ext cx="10713127" cy="600164"/>
          </a:xfrm>
          <a:prstGeom prst="rect">
            <a:avLst/>
          </a:prstGeom>
          <a:noFill/>
        </p:spPr>
        <p:txBody>
          <a:bodyPr wrap="square">
            <a:spAutoFit/>
          </a:bodyPr>
          <a:lstStyle/>
          <a:p>
            <a:pPr>
              <a:lnSpc>
                <a:spcPct val="150000"/>
              </a:lnSpc>
            </a:pPr>
            <a:r>
              <a:rPr lang="fa-IR" sz="2400" b="1" dirty="0">
                <a:solidFill>
                  <a:schemeClr val="bg1"/>
                </a:solidFill>
                <a:latin typeface="IRANSans" panose="02040503050201020203" pitchFamily="18" charset="-78"/>
                <a:cs typeface="IRANSans" panose="02040503050201020203" pitchFamily="18" charset="-78"/>
              </a:rPr>
              <a:t>6. بهینه‌سازی تبلیغات و بازاریابی دیجیتال</a:t>
            </a:r>
          </a:p>
        </p:txBody>
      </p:sp>
      <p:sp>
        <p:nvSpPr>
          <p:cNvPr id="3" name="TextBox 2">
            <a:extLst>
              <a:ext uri="{FF2B5EF4-FFF2-40B4-BE49-F238E27FC236}">
                <a16:creationId xmlns:a16="http://schemas.microsoft.com/office/drawing/2014/main" id="{86225346-0865-B32F-79D6-C56C4642787C}"/>
              </a:ext>
            </a:extLst>
          </p:cNvPr>
          <p:cNvSpPr txBox="1"/>
          <p:nvPr/>
        </p:nvSpPr>
        <p:spPr>
          <a:xfrm>
            <a:off x="807868" y="1401478"/>
            <a:ext cx="10713127" cy="2966197"/>
          </a:xfrm>
          <a:prstGeom prst="rect">
            <a:avLst/>
          </a:prstGeom>
          <a:noFill/>
        </p:spPr>
        <p:txBody>
          <a:bodyPr wrap="square">
            <a:spAutoFit/>
          </a:bodyPr>
          <a:lstStyle/>
          <a:p>
            <a:pPr>
              <a:lnSpc>
                <a:spcPct val="150000"/>
              </a:lnSpc>
            </a:pPr>
            <a:r>
              <a:rPr lang="en-US" b="1" dirty="0">
                <a:solidFill>
                  <a:schemeClr val="bg1"/>
                </a:solidFill>
                <a:latin typeface="IRANSans" panose="02040503050201020203" pitchFamily="18" charset="-78"/>
                <a:cs typeface="IRANSans" panose="02040503050201020203" pitchFamily="18" charset="-78"/>
              </a:rPr>
              <a:t>Target </a:t>
            </a:r>
            <a:r>
              <a:rPr lang="fa-IR" b="1" dirty="0">
                <a:solidFill>
                  <a:schemeClr val="bg1"/>
                </a:solidFill>
                <a:latin typeface="IRANSans" panose="02040503050201020203" pitchFamily="18" charset="-78"/>
                <a:cs typeface="IRANSans" panose="02040503050201020203" pitchFamily="18" charset="-78"/>
              </a:rPr>
              <a:t> </a:t>
            </a:r>
            <a:r>
              <a:rPr lang="en-US" dirty="0">
                <a:solidFill>
                  <a:schemeClr val="bg1"/>
                </a:solidFill>
                <a:latin typeface="IRANSans" panose="02040503050201020203" pitchFamily="18" charset="-78"/>
                <a:cs typeface="IRANSans" panose="02040503050201020203" pitchFamily="18" charset="-78"/>
              </a:rPr>
              <a:t> </a:t>
            </a:r>
            <a:r>
              <a:rPr lang="fa-IR" dirty="0">
                <a:solidFill>
                  <a:schemeClr val="bg1"/>
                </a:solidFill>
                <a:latin typeface="IRANSans" panose="02040503050201020203" pitchFamily="18" charset="-78"/>
                <a:cs typeface="IRANSans" panose="02040503050201020203" pitchFamily="18" charset="-78"/>
              </a:rPr>
              <a:t>پیش‌بینی نیاز مشتریان باردار بر اساس الگوی خرید و ارسال تبلیغات مرتبط.</a:t>
            </a:r>
            <a:br>
              <a:rPr lang="fa-IR" dirty="0">
                <a:solidFill>
                  <a:schemeClr val="bg1"/>
                </a:solidFill>
                <a:latin typeface="IRANSans" panose="02040503050201020203" pitchFamily="18" charset="-78"/>
                <a:cs typeface="IRANSans" panose="02040503050201020203" pitchFamily="18" charset="-78"/>
              </a:rPr>
            </a:br>
            <a:r>
              <a:rPr lang="en-US" b="1" dirty="0">
                <a:solidFill>
                  <a:schemeClr val="bg1"/>
                </a:solidFill>
                <a:latin typeface="IRANSans" panose="02040503050201020203" pitchFamily="18" charset="-78"/>
                <a:cs typeface="IRANSans" panose="02040503050201020203" pitchFamily="18" charset="-78"/>
              </a:rPr>
              <a:t>McDonald’s</a:t>
            </a:r>
            <a:r>
              <a:rPr lang="fa-IR" b="1" dirty="0">
                <a:solidFill>
                  <a:schemeClr val="bg1"/>
                </a:solidFill>
                <a:latin typeface="IRANSans" panose="02040503050201020203" pitchFamily="18" charset="-78"/>
                <a:cs typeface="IRANSans" panose="02040503050201020203" pitchFamily="18" charset="-78"/>
              </a:rPr>
              <a:t> </a:t>
            </a:r>
            <a:r>
              <a:rPr lang="en-US" dirty="0">
                <a:solidFill>
                  <a:schemeClr val="bg1"/>
                </a:solidFill>
                <a:latin typeface="IRANSans" panose="02040503050201020203" pitchFamily="18" charset="-78"/>
                <a:cs typeface="IRANSans" panose="02040503050201020203" pitchFamily="18" charset="-78"/>
              </a:rPr>
              <a:t> </a:t>
            </a:r>
            <a:r>
              <a:rPr lang="fa-IR" dirty="0">
                <a:solidFill>
                  <a:schemeClr val="bg1"/>
                </a:solidFill>
                <a:latin typeface="IRANSans" panose="02040503050201020203" pitchFamily="18" charset="-78"/>
                <a:cs typeface="IRANSans" panose="02040503050201020203" pitchFamily="18" charset="-78"/>
              </a:rPr>
              <a:t>تحلیل داده‌های خرید مشتریان برای ارائه پیشنهادهای شخصی‌سازی‌شده در اپلیکیشن.</a:t>
            </a:r>
          </a:p>
          <a:p>
            <a:pPr>
              <a:lnSpc>
                <a:spcPct val="150000"/>
              </a:lnSpc>
            </a:pPr>
            <a:endParaRPr lang="fa-IR" dirty="0">
              <a:solidFill>
                <a:schemeClr val="bg1"/>
              </a:solidFill>
              <a:latin typeface="IRANSans" panose="02040503050201020203" pitchFamily="18" charset="-78"/>
              <a:cs typeface="IRANSans" panose="02040503050201020203" pitchFamily="18" charset="-78"/>
            </a:endParaRPr>
          </a:p>
          <a:p>
            <a:pPr>
              <a:lnSpc>
                <a:spcPct val="150000"/>
              </a:lnSpc>
            </a:pPr>
            <a:endParaRPr lang="fa-IR" dirty="0">
              <a:solidFill>
                <a:schemeClr val="bg1"/>
              </a:solidFill>
              <a:latin typeface="IRANSans" panose="02040503050201020203" pitchFamily="18" charset="-78"/>
              <a:cs typeface="IRANSans" panose="02040503050201020203" pitchFamily="18" charset="-78"/>
            </a:endParaRPr>
          </a:p>
          <a:p>
            <a:pPr>
              <a:lnSpc>
                <a:spcPct val="150000"/>
              </a:lnSpc>
            </a:pPr>
            <a:r>
              <a:rPr lang="fa-IR" b="1" dirty="0">
                <a:solidFill>
                  <a:schemeClr val="bg1"/>
                </a:solidFill>
                <a:latin typeface="IRANSans" panose="02040503050201020203" pitchFamily="18" charset="-78"/>
                <a:cs typeface="IRANSans" panose="02040503050201020203" pitchFamily="18" charset="-78"/>
              </a:rPr>
              <a:t>فرصت برای فروشگاه‌های زنجیره‌ای ایران:</a:t>
            </a:r>
            <a:br>
              <a:rPr lang="fa-IR" dirty="0">
                <a:solidFill>
                  <a:schemeClr val="bg1"/>
                </a:solidFill>
                <a:latin typeface="IRANSans" panose="02040503050201020203" pitchFamily="18" charset="-78"/>
                <a:cs typeface="IRANSans" panose="02040503050201020203" pitchFamily="18" charset="-78"/>
              </a:rPr>
            </a:br>
            <a:r>
              <a:rPr lang="fa-IR" dirty="0">
                <a:solidFill>
                  <a:schemeClr val="bg1"/>
                </a:solidFill>
                <a:latin typeface="IRANSans" panose="02040503050201020203" pitchFamily="18" charset="-78"/>
                <a:cs typeface="IRANSans" panose="02040503050201020203" pitchFamily="18" charset="-78"/>
              </a:rPr>
              <a:t>استفاده از </a:t>
            </a:r>
            <a:r>
              <a:rPr lang="en-US" dirty="0">
                <a:solidFill>
                  <a:schemeClr val="bg1"/>
                </a:solidFill>
                <a:latin typeface="IRANSans" panose="02040503050201020203" pitchFamily="18" charset="-78"/>
                <a:cs typeface="IRANSans" panose="02040503050201020203" pitchFamily="18" charset="-78"/>
              </a:rPr>
              <a:t>AI </a:t>
            </a:r>
            <a:r>
              <a:rPr lang="fa-IR" dirty="0">
                <a:solidFill>
                  <a:schemeClr val="bg1"/>
                </a:solidFill>
                <a:latin typeface="IRANSans" panose="02040503050201020203" pitchFamily="18" charset="-78"/>
                <a:cs typeface="IRANSans" panose="02040503050201020203" pitchFamily="18" charset="-78"/>
              </a:rPr>
              <a:t>برای تحلیل داده‌های خرید مشتریان و ارسال پیام‌های تبلیغاتی هدفمند.</a:t>
            </a:r>
            <a:br>
              <a:rPr lang="fa-IR" dirty="0">
                <a:solidFill>
                  <a:schemeClr val="bg1"/>
                </a:solidFill>
                <a:latin typeface="IRANSans" panose="02040503050201020203" pitchFamily="18" charset="-78"/>
                <a:cs typeface="IRANSans" panose="02040503050201020203" pitchFamily="18" charset="-78"/>
              </a:rPr>
            </a:br>
            <a:r>
              <a:rPr lang="fa-IR" dirty="0">
                <a:solidFill>
                  <a:schemeClr val="bg1"/>
                </a:solidFill>
                <a:latin typeface="IRANSans" panose="02040503050201020203" pitchFamily="18" charset="-78"/>
                <a:cs typeface="IRANSans" panose="02040503050201020203" pitchFamily="18" charset="-78"/>
              </a:rPr>
              <a:t>بهینه‌سازی تبلیغات بر اساس ترجیحات مشتری و فصل‌های فروش.</a:t>
            </a:r>
          </a:p>
        </p:txBody>
      </p:sp>
    </p:spTree>
    <p:extLst>
      <p:ext uri="{BB962C8B-B14F-4D97-AF65-F5344CB8AC3E}">
        <p14:creationId xmlns:p14="http://schemas.microsoft.com/office/powerpoint/2010/main" val="208865796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audio>
              <p:cMediaNode vol="34848" numSld="14">
                <p:cTn id="2" repeatCount="indefinite"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eros-time-paulo-kalazzi-main-version-01-51-2639">
            <a:hlinkClick r:id="" action="ppaction://media"/>
          </p:cNvPr>
          <p:cNvPicPr>
            <a:picLocks noChangeAspect="1"/>
          </p:cNvPicPr>
          <p:nvPr>
            <a:audioFile r:link="rId1"/>
            <p:extLst>
              <p:ext uri="{DAA4B4D4-6D71-4841-9C94-3DE7FCFB9230}">
                <p14:media xmlns:p14="http://schemas.microsoft.com/office/powerpoint/2010/main" r:embed="rId2">
                  <p14:trim end="5303.05"/>
                </p14:media>
              </p:ext>
            </p:extLst>
          </p:nvPr>
        </p:nvPicPr>
        <p:blipFill>
          <a:blip r:embed="rId4"/>
          <a:stretch>
            <a:fillRect/>
          </a:stretch>
        </p:blipFill>
        <p:spPr>
          <a:xfrm>
            <a:off x="3460954" y="-2214716"/>
            <a:ext cx="609600" cy="609600"/>
          </a:xfrm>
          <a:prstGeom prst="rect">
            <a:avLst/>
          </a:prstGeom>
        </p:spPr>
      </p:pic>
      <p:sp>
        <p:nvSpPr>
          <p:cNvPr id="5" name="TextBox 4">
            <a:extLst>
              <a:ext uri="{FF2B5EF4-FFF2-40B4-BE49-F238E27FC236}">
                <a16:creationId xmlns:a16="http://schemas.microsoft.com/office/drawing/2014/main" id="{921535D9-820F-D392-A945-56ACF98E043A}"/>
              </a:ext>
            </a:extLst>
          </p:cNvPr>
          <p:cNvSpPr txBox="1"/>
          <p:nvPr/>
        </p:nvSpPr>
        <p:spPr>
          <a:xfrm>
            <a:off x="739436" y="504834"/>
            <a:ext cx="10713127" cy="600164"/>
          </a:xfrm>
          <a:prstGeom prst="rect">
            <a:avLst/>
          </a:prstGeom>
          <a:noFill/>
        </p:spPr>
        <p:txBody>
          <a:bodyPr wrap="square">
            <a:spAutoFit/>
          </a:bodyPr>
          <a:lstStyle/>
          <a:p>
            <a:pPr>
              <a:lnSpc>
                <a:spcPct val="150000"/>
              </a:lnSpc>
            </a:pPr>
            <a:r>
              <a:rPr lang="fa-IR" sz="2400" b="1" dirty="0">
                <a:solidFill>
                  <a:schemeClr val="bg1"/>
                </a:solidFill>
                <a:latin typeface="IRANSans" panose="02040503050201020203" pitchFamily="18" charset="-78"/>
                <a:cs typeface="IRANSans" panose="02040503050201020203" pitchFamily="18" charset="-78"/>
              </a:rPr>
              <a:t>یک فرمول مهم برای ارتباط با هوش‌مصنوعی</a:t>
            </a:r>
          </a:p>
        </p:txBody>
      </p:sp>
      <p:sp>
        <p:nvSpPr>
          <p:cNvPr id="3" name="TextBox 2">
            <a:extLst>
              <a:ext uri="{FF2B5EF4-FFF2-40B4-BE49-F238E27FC236}">
                <a16:creationId xmlns:a16="http://schemas.microsoft.com/office/drawing/2014/main" id="{86225346-0865-B32F-79D6-C56C4642787C}"/>
              </a:ext>
            </a:extLst>
          </p:cNvPr>
          <p:cNvSpPr txBox="1"/>
          <p:nvPr/>
        </p:nvSpPr>
        <p:spPr>
          <a:xfrm>
            <a:off x="807868" y="1401478"/>
            <a:ext cx="10713127" cy="790601"/>
          </a:xfrm>
          <a:prstGeom prst="rect">
            <a:avLst/>
          </a:prstGeom>
          <a:noFill/>
        </p:spPr>
        <p:txBody>
          <a:bodyPr wrap="square">
            <a:spAutoFit/>
          </a:bodyPr>
          <a:lstStyle/>
          <a:p>
            <a:pPr algn="ctr">
              <a:lnSpc>
                <a:spcPct val="150000"/>
              </a:lnSpc>
            </a:pPr>
            <a:r>
              <a:rPr lang="en-US" sz="3300" b="1" dirty="0">
                <a:solidFill>
                  <a:schemeClr val="bg1"/>
                </a:solidFill>
                <a:latin typeface="IRANSans" panose="02040503050201020203" pitchFamily="18" charset="-78"/>
                <a:cs typeface="IRANSans" panose="02040503050201020203" pitchFamily="18" charset="-78"/>
              </a:rPr>
              <a:t>ACDQ</a:t>
            </a:r>
            <a:endParaRPr lang="fa-IR" sz="3300" dirty="0">
              <a:solidFill>
                <a:schemeClr val="bg1"/>
              </a:solidFill>
              <a:latin typeface="IRANSans" panose="02040503050201020203" pitchFamily="18" charset="-78"/>
              <a:cs typeface="IRANSans" panose="02040503050201020203" pitchFamily="18" charset="-78"/>
            </a:endParaRPr>
          </a:p>
        </p:txBody>
      </p:sp>
      <p:sp>
        <p:nvSpPr>
          <p:cNvPr id="2" name="TextBox 1">
            <a:extLst>
              <a:ext uri="{FF2B5EF4-FFF2-40B4-BE49-F238E27FC236}">
                <a16:creationId xmlns:a16="http://schemas.microsoft.com/office/drawing/2014/main" id="{0296AAD5-3BE1-6587-2DED-CD45DC1DBDCE}"/>
              </a:ext>
            </a:extLst>
          </p:cNvPr>
          <p:cNvSpPr txBox="1"/>
          <p:nvPr/>
        </p:nvSpPr>
        <p:spPr>
          <a:xfrm>
            <a:off x="807868" y="2024395"/>
            <a:ext cx="10713127" cy="3075842"/>
          </a:xfrm>
          <a:prstGeom prst="rect">
            <a:avLst/>
          </a:prstGeom>
          <a:noFill/>
        </p:spPr>
        <p:txBody>
          <a:bodyPr wrap="square">
            <a:spAutoFit/>
          </a:bodyPr>
          <a:lstStyle/>
          <a:p>
            <a:pPr algn="l">
              <a:lnSpc>
                <a:spcPct val="150000"/>
              </a:lnSpc>
            </a:pPr>
            <a:r>
              <a:rPr lang="en-US" sz="3300" b="1" dirty="0">
                <a:solidFill>
                  <a:schemeClr val="bg1"/>
                </a:solidFill>
                <a:latin typeface="IRANSans" panose="02040503050201020203" pitchFamily="18" charset="-78"/>
                <a:cs typeface="IRANSans" panose="02040503050201020203" pitchFamily="18" charset="-78"/>
              </a:rPr>
              <a:t>Act</a:t>
            </a:r>
          </a:p>
          <a:p>
            <a:pPr algn="l">
              <a:lnSpc>
                <a:spcPct val="150000"/>
              </a:lnSpc>
            </a:pPr>
            <a:r>
              <a:rPr lang="en-US" sz="3300" b="1" dirty="0">
                <a:solidFill>
                  <a:schemeClr val="bg1"/>
                </a:solidFill>
                <a:latin typeface="IRANSans" panose="02040503050201020203" pitchFamily="18" charset="-78"/>
                <a:cs typeface="IRANSans" panose="02040503050201020203" pitchFamily="18" charset="-78"/>
              </a:rPr>
              <a:t>Context</a:t>
            </a:r>
          </a:p>
          <a:p>
            <a:pPr algn="l">
              <a:lnSpc>
                <a:spcPct val="150000"/>
              </a:lnSpc>
            </a:pPr>
            <a:r>
              <a:rPr lang="en-US" sz="3300" b="1" dirty="0">
                <a:solidFill>
                  <a:schemeClr val="bg1"/>
                </a:solidFill>
                <a:latin typeface="IRANSans" panose="02040503050201020203" pitchFamily="18" charset="-78"/>
                <a:cs typeface="IRANSans" panose="02040503050201020203" pitchFamily="18" charset="-78"/>
              </a:rPr>
              <a:t>Deep Thinking</a:t>
            </a:r>
          </a:p>
          <a:p>
            <a:pPr algn="l">
              <a:lnSpc>
                <a:spcPct val="150000"/>
              </a:lnSpc>
            </a:pPr>
            <a:r>
              <a:rPr lang="en-US" sz="3300" b="1" dirty="0">
                <a:solidFill>
                  <a:schemeClr val="bg1"/>
                </a:solidFill>
                <a:latin typeface="IRANSans" panose="02040503050201020203" pitchFamily="18" charset="-78"/>
                <a:cs typeface="IRANSans" panose="02040503050201020203" pitchFamily="18" charset="-78"/>
              </a:rPr>
              <a:t>Question</a:t>
            </a:r>
            <a:endParaRPr lang="fa-IR" sz="3300" dirty="0">
              <a:solidFill>
                <a:schemeClr val="bg1"/>
              </a:solidFill>
              <a:latin typeface="IRANSans" panose="02040503050201020203" pitchFamily="18" charset="-78"/>
              <a:cs typeface="IRANSans" panose="02040503050201020203" pitchFamily="18" charset="-78"/>
            </a:endParaRPr>
          </a:p>
        </p:txBody>
      </p:sp>
    </p:spTree>
    <p:extLst>
      <p:ext uri="{BB962C8B-B14F-4D97-AF65-F5344CB8AC3E}">
        <p14:creationId xmlns:p14="http://schemas.microsoft.com/office/powerpoint/2010/main" val="360901873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audio>
              <p:cMediaNode vol="34848" numSld="14">
                <p:cTn id="2" repeatCount="indefinite"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eros-time-paulo-kalazzi-main-version-01-51-2639">
            <a:hlinkClick r:id="" action="ppaction://media"/>
          </p:cNvPr>
          <p:cNvPicPr>
            <a:picLocks noChangeAspect="1"/>
          </p:cNvPicPr>
          <p:nvPr>
            <a:audioFile r:link="rId1"/>
            <p:extLst>
              <p:ext uri="{DAA4B4D4-6D71-4841-9C94-3DE7FCFB9230}">
                <p14:media xmlns:p14="http://schemas.microsoft.com/office/powerpoint/2010/main" r:embed="rId2">
                  <p14:trim end="5303.05"/>
                </p14:media>
              </p:ext>
            </p:extLst>
          </p:nvPr>
        </p:nvPicPr>
        <p:blipFill>
          <a:blip r:embed="rId4"/>
          <a:stretch>
            <a:fillRect/>
          </a:stretch>
        </p:blipFill>
        <p:spPr>
          <a:xfrm>
            <a:off x="3460954" y="-2214716"/>
            <a:ext cx="609600" cy="609600"/>
          </a:xfrm>
          <a:prstGeom prst="rect">
            <a:avLst/>
          </a:prstGeom>
        </p:spPr>
      </p:pic>
      <p:sp>
        <p:nvSpPr>
          <p:cNvPr id="5" name="TextBox 4">
            <a:extLst>
              <a:ext uri="{FF2B5EF4-FFF2-40B4-BE49-F238E27FC236}">
                <a16:creationId xmlns:a16="http://schemas.microsoft.com/office/drawing/2014/main" id="{921535D9-820F-D392-A945-56ACF98E043A}"/>
              </a:ext>
            </a:extLst>
          </p:cNvPr>
          <p:cNvSpPr txBox="1"/>
          <p:nvPr/>
        </p:nvSpPr>
        <p:spPr>
          <a:xfrm>
            <a:off x="739436" y="504834"/>
            <a:ext cx="10713127" cy="600164"/>
          </a:xfrm>
          <a:prstGeom prst="rect">
            <a:avLst/>
          </a:prstGeom>
          <a:noFill/>
        </p:spPr>
        <p:txBody>
          <a:bodyPr wrap="square">
            <a:spAutoFit/>
          </a:bodyPr>
          <a:lstStyle/>
          <a:p>
            <a:pPr>
              <a:lnSpc>
                <a:spcPct val="150000"/>
              </a:lnSpc>
            </a:pPr>
            <a:r>
              <a:rPr lang="fa-IR" sz="2400" b="1" dirty="0">
                <a:solidFill>
                  <a:schemeClr val="bg1"/>
                </a:solidFill>
                <a:latin typeface="IRANSans" panose="02040503050201020203" pitchFamily="18" charset="-78"/>
                <a:cs typeface="IRANSans" panose="02040503050201020203" pitchFamily="18" charset="-78"/>
              </a:rPr>
              <a:t>مقایسه فروشگاه‌های سنتی  </a:t>
            </a:r>
          </a:p>
        </p:txBody>
      </p:sp>
      <p:pic>
        <p:nvPicPr>
          <p:cNvPr id="16" name="Picture 15">
            <a:extLst>
              <a:ext uri="{FF2B5EF4-FFF2-40B4-BE49-F238E27FC236}">
                <a16:creationId xmlns:a16="http://schemas.microsoft.com/office/drawing/2014/main" id="{D29D921E-73EF-1E00-50CA-90485350ED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1043" y="1686758"/>
            <a:ext cx="9012398" cy="2817772"/>
          </a:xfrm>
          <a:prstGeom prst="rect">
            <a:avLst/>
          </a:prstGeom>
        </p:spPr>
      </p:pic>
    </p:spTree>
    <p:extLst>
      <p:ext uri="{BB962C8B-B14F-4D97-AF65-F5344CB8AC3E}">
        <p14:creationId xmlns:p14="http://schemas.microsoft.com/office/powerpoint/2010/main" val="249235139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audio>
              <p:cMediaNode vol="34848" numSld="14">
                <p:cTn id="2" repeatCount="indefinite"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eros-time-paulo-kalazzi-main-version-01-51-2639">
            <a:hlinkClick r:id="" action="ppaction://media"/>
          </p:cNvPr>
          <p:cNvPicPr>
            <a:picLocks noChangeAspect="1"/>
          </p:cNvPicPr>
          <p:nvPr>
            <a:audioFile r:link="rId1"/>
            <p:extLst>
              <p:ext uri="{DAA4B4D4-6D71-4841-9C94-3DE7FCFB9230}">
                <p14:media xmlns:p14="http://schemas.microsoft.com/office/powerpoint/2010/main" r:embed="rId2">
                  <p14:trim end="5303.05"/>
                </p14:media>
              </p:ext>
            </p:extLst>
          </p:nvPr>
        </p:nvPicPr>
        <p:blipFill>
          <a:blip r:embed="rId4"/>
          <a:stretch>
            <a:fillRect/>
          </a:stretch>
        </p:blipFill>
        <p:spPr>
          <a:xfrm>
            <a:off x="3460954" y="-2214716"/>
            <a:ext cx="609600" cy="609600"/>
          </a:xfrm>
          <a:prstGeom prst="rect">
            <a:avLst/>
          </a:prstGeom>
        </p:spPr>
      </p:pic>
      <p:sp>
        <p:nvSpPr>
          <p:cNvPr id="5" name="TextBox 4">
            <a:extLst>
              <a:ext uri="{FF2B5EF4-FFF2-40B4-BE49-F238E27FC236}">
                <a16:creationId xmlns:a16="http://schemas.microsoft.com/office/drawing/2014/main" id="{921535D9-820F-D392-A945-56ACF98E043A}"/>
              </a:ext>
            </a:extLst>
          </p:cNvPr>
          <p:cNvSpPr txBox="1"/>
          <p:nvPr/>
        </p:nvSpPr>
        <p:spPr>
          <a:xfrm>
            <a:off x="739436" y="504834"/>
            <a:ext cx="10713127" cy="600164"/>
          </a:xfrm>
          <a:prstGeom prst="rect">
            <a:avLst/>
          </a:prstGeom>
          <a:noFill/>
        </p:spPr>
        <p:txBody>
          <a:bodyPr wrap="square">
            <a:spAutoFit/>
          </a:bodyPr>
          <a:lstStyle/>
          <a:p>
            <a:pPr>
              <a:lnSpc>
                <a:spcPct val="150000"/>
              </a:lnSpc>
            </a:pPr>
            <a:r>
              <a:rPr lang="fa-IR" sz="2400" b="1" dirty="0">
                <a:solidFill>
                  <a:schemeClr val="bg1"/>
                </a:solidFill>
                <a:latin typeface="IRANSans" panose="02040503050201020203" pitchFamily="18" charset="-78"/>
                <a:cs typeface="IRANSans" panose="02040503050201020203" pitchFamily="18" charset="-78"/>
              </a:rPr>
              <a:t>چالش‌ها</a:t>
            </a:r>
          </a:p>
        </p:txBody>
      </p:sp>
      <p:pic>
        <p:nvPicPr>
          <p:cNvPr id="14" name="Picture 13">
            <a:extLst>
              <a:ext uri="{FF2B5EF4-FFF2-40B4-BE49-F238E27FC236}">
                <a16:creationId xmlns:a16="http://schemas.microsoft.com/office/drawing/2014/main" id="{CA29E408-AAA2-D406-145F-B21BCA3B76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3726" y="1794650"/>
            <a:ext cx="9144226" cy="2840595"/>
          </a:xfrm>
          <a:prstGeom prst="rect">
            <a:avLst/>
          </a:prstGeom>
        </p:spPr>
      </p:pic>
    </p:spTree>
    <p:extLst>
      <p:ext uri="{BB962C8B-B14F-4D97-AF65-F5344CB8AC3E}">
        <p14:creationId xmlns:p14="http://schemas.microsoft.com/office/powerpoint/2010/main" val="66819421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audio>
              <p:cMediaNode vol="34848" numSld="14">
                <p:cTn id="2" repeatCount="indefinite" fill="hold"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eros-time-paulo-kalazzi-main-version-01-51-2639">
            <a:hlinkClick r:id="" action="ppaction://media"/>
          </p:cNvPr>
          <p:cNvPicPr>
            <a:picLocks noChangeAspect="1"/>
          </p:cNvPicPr>
          <p:nvPr>
            <a:audioFile r:link="rId1"/>
            <p:extLst>
              <p:ext uri="{DAA4B4D4-6D71-4841-9C94-3DE7FCFB9230}">
                <p14:media xmlns:p14="http://schemas.microsoft.com/office/powerpoint/2010/main" r:embed="rId2">
                  <p14:trim end="5303.05"/>
                </p14:media>
              </p:ext>
            </p:extLst>
          </p:nvPr>
        </p:nvPicPr>
        <p:blipFill>
          <a:blip r:embed="rId4"/>
          <a:stretch>
            <a:fillRect/>
          </a:stretch>
        </p:blipFill>
        <p:spPr>
          <a:xfrm>
            <a:off x="3460954" y="-2214716"/>
            <a:ext cx="609600" cy="609600"/>
          </a:xfrm>
          <a:prstGeom prst="rect">
            <a:avLst/>
          </a:prstGeom>
        </p:spPr>
      </p:pic>
      <p:sp>
        <p:nvSpPr>
          <p:cNvPr id="5" name="TextBox 4">
            <a:extLst>
              <a:ext uri="{FF2B5EF4-FFF2-40B4-BE49-F238E27FC236}">
                <a16:creationId xmlns:a16="http://schemas.microsoft.com/office/drawing/2014/main" id="{921535D9-820F-D392-A945-56ACF98E043A}"/>
              </a:ext>
            </a:extLst>
          </p:cNvPr>
          <p:cNvSpPr txBox="1"/>
          <p:nvPr/>
        </p:nvSpPr>
        <p:spPr>
          <a:xfrm>
            <a:off x="2610035" y="2828836"/>
            <a:ext cx="6400800" cy="1256113"/>
          </a:xfrm>
          <a:prstGeom prst="rect">
            <a:avLst/>
          </a:prstGeom>
          <a:noFill/>
        </p:spPr>
        <p:txBody>
          <a:bodyPr wrap="square">
            <a:spAutoFit/>
          </a:bodyPr>
          <a:lstStyle/>
          <a:p>
            <a:pPr>
              <a:lnSpc>
                <a:spcPct val="150000"/>
              </a:lnSpc>
            </a:pPr>
            <a:r>
              <a:rPr lang="fa-IR" sz="5500" b="1" dirty="0">
                <a:solidFill>
                  <a:schemeClr val="bg1"/>
                </a:solidFill>
                <a:latin typeface="IRANSans" panose="02040503050201020203" pitchFamily="18" charset="-78"/>
                <a:cs typeface="IRANSans" panose="02040503050201020203" pitchFamily="18" charset="-78"/>
              </a:rPr>
              <a:t>تشکر از توجه شما</a:t>
            </a:r>
          </a:p>
        </p:txBody>
      </p:sp>
    </p:spTree>
    <p:extLst>
      <p:ext uri="{BB962C8B-B14F-4D97-AF65-F5344CB8AC3E}">
        <p14:creationId xmlns:p14="http://schemas.microsoft.com/office/powerpoint/2010/main" val="30285748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audio>
              <p:cMediaNode vol="34848" numSld="14">
                <p:cTn id="2" repeatCount="indefinite"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474375"/>
            <a:ext cx="9144000" cy="2387600"/>
          </a:xfrm>
        </p:spPr>
        <p:txBody>
          <a:bodyPr>
            <a:normAutofit/>
          </a:bodyPr>
          <a:lstStyle/>
          <a:p>
            <a:r>
              <a:rPr lang="fa-IR" dirty="0">
                <a:solidFill>
                  <a:schemeClr val="bg1"/>
                </a:solidFill>
                <a:effectLst>
                  <a:outerShdw blurRad="38100" dist="38100" dir="2700000" algn="tl">
                    <a:srgbClr val="000000">
                      <a:alpha val="43137"/>
                    </a:srgbClr>
                  </a:outerShdw>
                </a:effectLst>
                <a:latin typeface="IRANSans" panose="02040503050201020203" pitchFamily="18" charset="-78"/>
                <a:cs typeface="IRANSans" panose="02040503050201020203" pitchFamily="18" charset="-78"/>
              </a:rPr>
              <a:t>فانتزی نیست !</a:t>
            </a:r>
          </a:p>
        </p:txBody>
      </p:sp>
      <p:pic>
        <p:nvPicPr>
          <p:cNvPr id="11" name="heros-time-paulo-kalazzi-main-version-01-51-2639">
            <a:hlinkClick r:id="" action="ppaction://media"/>
          </p:cNvPr>
          <p:cNvPicPr>
            <a:picLocks noChangeAspect="1"/>
          </p:cNvPicPr>
          <p:nvPr>
            <a:audioFile r:link="rId1"/>
            <p:extLst>
              <p:ext uri="{DAA4B4D4-6D71-4841-9C94-3DE7FCFB9230}">
                <p14:media xmlns:p14="http://schemas.microsoft.com/office/powerpoint/2010/main" r:embed="rId2">
                  <p14:trim end="5303.05"/>
                </p14:media>
              </p:ext>
            </p:extLst>
          </p:nvPr>
        </p:nvPicPr>
        <p:blipFill>
          <a:blip r:embed="rId4"/>
          <a:stretch>
            <a:fillRect/>
          </a:stretch>
        </p:blipFill>
        <p:spPr>
          <a:xfrm>
            <a:off x="3460954" y="-2214716"/>
            <a:ext cx="609600" cy="609600"/>
          </a:xfrm>
          <a:prstGeom prst="rect">
            <a:avLst/>
          </a:prstGeom>
        </p:spPr>
      </p:pic>
    </p:spTree>
    <p:extLst>
      <p:ext uri="{BB962C8B-B14F-4D97-AF65-F5344CB8AC3E}">
        <p14:creationId xmlns:p14="http://schemas.microsoft.com/office/powerpoint/2010/main" val="334157969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audio>
              <p:cMediaNode vol="34848" numSld="14">
                <p:cTn id="2" repeatCount="indefinite"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eros-time-paulo-kalazzi-main-version-01-51-2639">
            <a:hlinkClick r:id="" action="ppaction://media"/>
          </p:cNvPr>
          <p:cNvPicPr>
            <a:picLocks noChangeAspect="1"/>
          </p:cNvPicPr>
          <p:nvPr>
            <a:audioFile r:link="rId1"/>
            <p:extLst>
              <p:ext uri="{DAA4B4D4-6D71-4841-9C94-3DE7FCFB9230}">
                <p14:media xmlns:p14="http://schemas.microsoft.com/office/powerpoint/2010/main" r:embed="rId2">
                  <p14:trim end="5303.05"/>
                </p14:media>
              </p:ext>
            </p:extLst>
          </p:nvPr>
        </p:nvPicPr>
        <p:blipFill>
          <a:blip r:embed="rId4"/>
          <a:stretch>
            <a:fillRect/>
          </a:stretch>
        </p:blipFill>
        <p:spPr>
          <a:xfrm>
            <a:off x="3460954" y="-2214716"/>
            <a:ext cx="609600" cy="609600"/>
          </a:xfrm>
          <a:prstGeom prst="rect">
            <a:avLst/>
          </a:prstGeom>
        </p:spPr>
      </p:pic>
      <p:pic>
        <p:nvPicPr>
          <p:cNvPr id="3" name="Picture 2">
            <a:extLst>
              <a:ext uri="{FF2B5EF4-FFF2-40B4-BE49-F238E27FC236}">
                <a16:creationId xmlns:a16="http://schemas.microsoft.com/office/drawing/2014/main" id="{443BB53D-2572-DB4F-8AB1-8E45F3D2AC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374" y="774295"/>
            <a:ext cx="11133252" cy="5566626"/>
          </a:xfrm>
          <a:prstGeom prst="rect">
            <a:avLst/>
          </a:prstGeom>
        </p:spPr>
      </p:pic>
    </p:spTree>
    <p:extLst>
      <p:ext uri="{BB962C8B-B14F-4D97-AF65-F5344CB8AC3E}">
        <p14:creationId xmlns:p14="http://schemas.microsoft.com/office/powerpoint/2010/main" val="289204909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audio>
              <p:cMediaNode vol="34848" numSld="14">
                <p:cTn id="2" repeatCount="indefinite"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eros-time-paulo-kalazzi-main-version-01-51-2639">
            <a:hlinkClick r:id="" action="ppaction://media"/>
          </p:cNvPr>
          <p:cNvPicPr>
            <a:picLocks noChangeAspect="1"/>
          </p:cNvPicPr>
          <p:nvPr>
            <a:audioFile r:link="rId1"/>
            <p:extLst>
              <p:ext uri="{DAA4B4D4-6D71-4841-9C94-3DE7FCFB9230}">
                <p14:media xmlns:p14="http://schemas.microsoft.com/office/powerpoint/2010/main" r:embed="rId2">
                  <p14:trim end="5303.05"/>
                </p14:media>
              </p:ext>
            </p:extLst>
          </p:nvPr>
        </p:nvPicPr>
        <p:blipFill>
          <a:blip r:embed="rId6"/>
          <a:stretch>
            <a:fillRect/>
          </a:stretch>
        </p:blipFill>
        <p:spPr>
          <a:xfrm>
            <a:off x="3460954" y="-2214716"/>
            <a:ext cx="609600" cy="609600"/>
          </a:xfrm>
          <a:prstGeom prst="rect">
            <a:avLst/>
          </a:prstGeom>
        </p:spPr>
      </p:pic>
      <p:pic>
        <p:nvPicPr>
          <p:cNvPr id="2" name="Introducing Amazon Go and the world’s most advanced shopping technology">
            <a:hlinkClick r:id="" action="ppaction://media"/>
            <a:extLst>
              <a:ext uri="{FF2B5EF4-FFF2-40B4-BE49-F238E27FC236}">
                <a16:creationId xmlns:a16="http://schemas.microsoft.com/office/drawing/2014/main" id="{606BB71C-D7E8-15BC-2389-A6B4165D0D29}"/>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1219200" y="685800"/>
            <a:ext cx="9753600" cy="5486400"/>
          </a:xfrm>
          <a:prstGeom prst="rect">
            <a:avLst/>
          </a:prstGeom>
        </p:spPr>
      </p:pic>
    </p:spTree>
    <p:extLst>
      <p:ext uri="{BB962C8B-B14F-4D97-AF65-F5344CB8AC3E}">
        <p14:creationId xmlns:p14="http://schemas.microsoft.com/office/powerpoint/2010/main" val="3599337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2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4848" numSld="14">
                <p:cTn id="7" repeatCount="indefinite" fill="hold" display="0">
                  <p:stCondLst>
                    <p:cond delay="indefinite"/>
                  </p:stCondLst>
                  <p:endCondLst>
                    <p:cond evt="onStopAudio" delay="0">
                      <p:tgtEl>
                        <p:sldTgt/>
                      </p:tgtEl>
                    </p:cond>
                  </p:endCondLst>
                </p:cTn>
                <p:tgtEl>
                  <p:spTgt spid="11"/>
                </p:tgtEl>
              </p:cMediaNode>
            </p:audio>
            <p:video>
              <p:cMediaNode vol="80000">
                <p:cTn id="8" fill="hold" display="0">
                  <p:stCondLst>
                    <p:cond delay="indefinite"/>
                  </p:stCondLst>
                </p:cTn>
                <p:tgtEl>
                  <p:spTgt spid="2"/>
                </p:tgtEl>
              </p:cMediaNode>
            </p:video>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eros-time-paulo-kalazzi-main-version-01-51-2639">
            <a:hlinkClick r:id="" action="ppaction://media"/>
          </p:cNvPr>
          <p:cNvPicPr>
            <a:picLocks noChangeAspect="1"/>
          </p:cNvPicPr>
          <p:nvPr>
            <a:audioFile r:link="rId1"/>
            <p:extLst>
              <p:ext uri="{DAA4B4D4-6D71-4841-9C94-3DE7FCFB9230}">
                <p14:media xmlns:p14="http://schemas.microsoft.com/office/powerpoint/2010/main" r:embed="rId2">
                  <p14:trim end="5303.05"/>
                </p14:media>
              </p:ext>
            </p:extLst>
          </p:nvPr>
        </p:nvPicPr>
        <p:blipFill>
          <a:blip r:embed="rId4"/>
          <a:stretch>
            <a:fillRect/>
          </a:stretch>
        </p:blipFill>
        <p:spPr>
          <a:xfrm>
            <a:off x="3460954" y="-2214716"/>
            <a:ext cx="609600" cy="609600"/>
          </a:xfrm>
          <a:prstGeom prst="rect">
            <a:avLst/>
          </a:prstGeom>
        </p:spPr>
      </p:pic>
      <p:sp>
        <p:nvSpPr>
          <p:cNvPr id="4" name="TextBox 3">
            <a:extLst>
              <a:ext uri="{FF2B5EF4-FFF2-40B4-BE49-F238E27FC236}">
                <a16:creationId xmlns:a16="http://schemas.microsoft.com/office/drawing/2014/main" id="{1F4CB52C-E27A-1AB2-6A2A-7E9D12185E3A}"/>
              </a:ext>
            </a:extLst>
          </p:cNvPr>
          <p:cNvSpPr txBox="1"/>
          <p:nvPr/>
        </p:nvSpPr>
        <p:spPr>
          <a:xfrm>
            <a:off x="5426475" y="592130"/>
            <a:ext cx="6094520" cy="430887"/>
          </a:xfrm>
          <a:prstGeom prst="rect">
            <a:avLst/>
          </a:prstGeom>
          <a:noFill/>
        </p:spPr>
        <p:txBody>
          <a:bodyPr wrap="square">
            <a:spAutoFit/>
          </a:bodyPr>
          <a:lstStyle/>
          <a:p>
            <a:r>
              <a:rPr lang="fa-IR" sz="2200" dirty="0">
                <a:solidFill>
                  <a:schemeClr val="bg1"/>
                </a:solidFill>
                <a:latin typeface="IRANSans" panose="02040503050201020203" pitchFamily="18" charset="-78"/>
                <a:cs typeface="IRANSans" panose="02040503050201020203" pitchFamily="18" charset="-78"/>
              </a:rPr>
              <a:t>1. شخصی‌سازی تجربه مشتری</a:t>
            </a:r>
            <a:r>
              <a:rPr lang="en-US" sz="2200" dirty="0">
                <a:solidFill>
                  <a:schemeClr val="bg1"/>
                </a:solidFill>
                <a:latin typeface="IRANSans" panose="02040503050201020203" pitchFamily="18" charset="-78"/>
                <a:cs typeface="IRANSans" panose="02040503050201020203" pitchFamily="18" charset="-78"/>
              </a:rPr>
              <a:t>Personalization </a:t>
            </a:r>
          </a:p>
        </p:txBody>
      </p:sp>
      <p:sp>
        <p:nvSpPr>
          <p:cNvPr id="5" name="TextBox 4">
            <a:extLst>
              <a:ext uri="{FF2B5EF4-FFF2-40B4-BE49-F238E27FC236}">
                <a16:creationId xmlns:a16="http://schemas.microsoft.com/office/drawing/2014/main" id="{921535D9-820F-D392-A945-56ACF98E043A}"/>
              </a:ext>
            </a:extLst>
          </p:cNvPr>
          <p:cNvSpPr txBox="1"/>
          <p:nvPr/>
        </p:nvSpPr>
        <p:spPr>
          <a:xfrm>
            <a:off x="807868" y="1401478"/>
            <a:ext cx="10713127" cy="2135200"/>
          </a:xfrm>
          <a:prstGeom prst="rect">
            <a:avLst/>
          </a:prstGeom>
          <a:noFill/>
        </p:spPr>
        <p:txBody>
          <a:bodyPr wrap="square">
            <a:spAutoFit/>
          </a:bodyPr>
          <a:lstStyle/>
          <a:p>
            <a:pPr>
              <a:lnSpc>
                <a:spcPct val="150000"/>
              </a:lnSpc>
            </a:pPr>
            <a:r>
              <a:rPr lang="en-US" dirty="0">
                <a:solidFill>
                  <a:schemeClr val="bg1"/>
                </a:solidFill>
                <a:latin typeface="IRANSans" panose="02040503050201020203" pitchFamily="18" charset="-78"/>
                <a:cs typeface="IRANSans" panose="02040503050201020203" pitchFamily="18" charset="-78"/>
              </a:rPr>
              <a:t>Amazon</a:t>
            </a:r>
            <a:r>
              <a:rPr lang="fa-IR" dirty="0">
                <a:solidFill>
                  <a:schemeClr val="bg1"/>
                </a:solidFill>
                <a:latin typeface="IRANSans" panose="02040503050201020203" pitchFamily="18" charset="-78"/>
                <a:cs typeface="IRANSans" panose="02040503050201020203" pitchFamily="18" charset="-78"/>
              </a:rPr>
              <a:t> :</a:t>
            </a:r>
            <a:r>
              <a:rPr lang="en-US" dirty="0">
                <a:solidFill>
                  <a:schemeClr val="bg1"/>
                </a:solidFill>
                <a:latin typeface="IRANSans" panose="02040503050201020203" pitchFamily="18" charset="-78"/>
                <a:cs typeface="IRANSans" panose="02040503050201020203" pitchFamily="18" charset="-78"/>
              </a:rPr>
              <a:t> </a:t>
            </a:r>
            <a:r>
              <a:rPr lang="fa-IR" dirty="0">
                <a:solidFill>
                  <a:schemeClr val="bg1"/>
                </a:solidFill>
                <a:latin typeface="IRANSans" panose="02040503050201020203" pitchFamily="18" charset="-78"/>
                <a:cs typeface="IRANSans" panose="02040503050201020203" pitchFamily="18" charset="-78"/>
              </a:rPr>
              <a:t>استفاده از هوش مصنوعی برای پیش‌بینی خریدهای بعدی مشتری و ارسال آن‌ها قبل از سفارش </a:t>
            </a:r>
            <a:r>
              <a:rPr lang="en-US" dirty="0">
                <a:solidFill>
                  <a:schemeClr val="bg1"/>
                </a:solidFill>
                <a:latin typeface="IRANSans" panose="02040503050201020203" pitchFamily="18" charset="-78"/>
                <a:cs typeface="IRANSans" panose="02040503050201020203" pitchFamily="18" charset="-78"/>
              </a:rPr>
              <a:t>Anticipatory Shipping</a:t>
            </a:r>
          </a:p>
          <a:p>
            <a:pPr>
              <a:lnSpc>
                <a:spcPct val="150000"/>
              </a:lnSpc>
            </a:pPr>
            <a:endParaRPr lang="en-US" dirty="0">
              <a:solidFill>
                <a:schemeClr val="bg1"/>
              </a:solidFill>
              <a:latin typeface="IRANSans" panose="02040503050201020203" pitchFamily="18" charset="-78"/>
              <a:cs typeface="IRANSans" panose="02040503050201020203" pitchFamily="18" charset="-78"/>
            </a:endParaRPr>
          </a:p>
          <a:p>
            <a:pPr>
              <a:lnSpc>
                <a:spcPct val="150000"/>
              </a:lnSpc>
            </a:pPr>
            <a:endParaRPr lang="en-US" dirty="0">
              <a:solidFill>
                <a:schemeClr val="bg1"/>
              </a:solidFill>
              <a:latin typeface="IRANSans" panose="02040503050201020203" pitchFamily="18" charset="-78"/>
              <a:cs typeface="IRANSans" panose="02040503050201020203" pitchFamily="18" charset="-78"/>
            </a:endParaRPr>
          </a:p>
          <a:p>
            <a:pPr>
              <a:lnSpc>
                <a:spcPct val="150000"/>
              </a:lnSpc>
            </a:pPr>
            <a:r>
              <a:rPr lang="en-US" dirty="0">
                <a:solidFill>
                  <a:schemeClr val="bg1"/>
                </a:solidFill>
                <a:latin typeface="IRANSans" panose="02040503050201020203" pitchFamily="18" charset="-78"/>
                <a:cs typeface="IRANSans" panose="02040503050201020203" pitchFamily="18" charset="-78"/>
              </a:rPr>
              <a:t>Walmart</a:t>
            </a:r>
            <a:r>
              <a:rPr lang="fa-IR" dirty="0">
                <a:solidFill>
                  <a:schemeClr val="bg1"/>
                </a:solidFill>
                <a:latin typeface="IRANSans" panose="02040503050201020203" pitchFamily="18" charset="-78"/>
                <a:cs typeface="IRANSans" panose="02040503050201020203" pitchFamily="18" charset="-78"/>
              </a:rPr>
              <a:t> :</a:t>
            </a:r>
            <a:r>
              <a:rPr lang="en-US" dirty="0">
                <a:solidFill>
                  <a:schemeClr val="bg1"/>
                </a:solidFill>
                <a:latin typeface="IRANSans" panose="02040503050201020203" pitchFamily="18" charset="-78"/>
                <a:cs typeface="IRANSans" panose="02040503050201020203" pitchFamily="18" charset="-78"/>
              </a:rPr>
              <a:t> </a:t>
            </a:r>
            <a:r>
              <a:rPr lang="fa-IR" dirty="0">
                <a:solidFill>
                  <a:schemeClr val="bg1"/>
                </a:solidFill>
                <a:latin typeface="IRANSans" panose="02040503050201020203" pitchFamily="18" charset="-78"/>
                <a:cs typeface="IRANSans" panose="02040503050201020203" pitchFamily="18" charset="-78"/>
              </a:rPr>
              <a:t>ارائه پیشنهادهای شخصی‌سازی‌شده به مشتریان بر اساس تاریخچه خرید، مکان، و حتی شرایط آب‌وهوایی</a:t>
            </a:r>
            <a:r>
              <a:rPr lang="fa-IR" dirty="0"/>
              <a:t>.</a:t>
            </a:r>
            <a:endParaRPr lang="en-US" dirty="0">
              <a:solidFill>
                <a:schemeClr val="bg1"/>
              </a:solidFill>
              <a:latin typeface="IRANSans" panose="02040503050201020203" pitchFamily="18" charset="-78"/>
              <a:cs typeface="IRANSans" panose="02040503050201020203" pitchFamily="18" charset="-78"/>
            </a:endParaRPr>
          </a:p>
        </p:txBody>
      </p:sp>
    </p:spTree>
    <p:extLst>
      <p:ext uri="{BB962C8B-B14F-4D97-AF65-F5344CB8AC3E}">
        <p14:creationId xmlns:p14="http://schemas.microsoft.com/office/powerpoint/2010/main" val="49011392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audio>
              <p:cMediaNode vol="34848" numSld="14">
                <p:cTn id="2" repeatCount="indefinite"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eros-time-paulo-kalazzi-main-version-01-51-2639">
            <a:hlinkClick r:id="" action="ppaction://media"/>
          </p:cNvPr>
          <p:cNvPicPr>
            <a:picLocks noChangeAspect="1"/>
          </p:cNvPicPr>
          <p:nvPr>
            <a:audioFile r:link="rId1"/>
            <p:extLst>
              <p:ext uri="{DAA4B4D4-6D71-4841-9C94-3DE7FCFB9230}">
                <p14:media xmlns:p14="http://schemas.microsoft.com/office/powerpoint/2010/main" r:embed="rId2">
                  <p14:trim end="5303.05"/>
                </p14:media>
              </p:ext>
            </p:extLst>
          </p:nvPr>
        </p:nvPicPr>
        <p:blipFill>
          <a:blip r:embed="rId4"/>
          <a:stretch>
            <a:fillRect/>
          </a:stretch>
        </p:blipFill>
        <p:spPr>
          <a:xfrm>
            <a:off x="3460954" y="-2214716"/>
            <a:ext cx="609600" cy="609600"/>
          </a:xfrm>
          <a:prstGeom prst="rect">
            <a:avLst/>
          </a:prstGeom>
        </p:spPr>
      </p:pic>
      <p:sp>
        <p:nvSpPr>
          <p:cNvPr id="5" name="TextBox 4">
            <a:extLst>
              <a:ext uri="{FF2B5EF4-FFF2-40B4-BE49-F238E27FC236}">
                <a16:creationId xmlns:a16="http://schemas.microsoft.com/office/drawing/2014/main" id="{921535D9-820F-D392-A945-56ACF98E043A}"/>
              </a:ext>
            </a:extLst>
          </p:cNvPr>
          <p:cNvSpPr txBox="1"/>
          <p:nvPr/>
        </p:nvSpPr>
        <p:spPr>
          <a:xfrm>
            <a:off x="739436" y="504834"/>
            <a:ext cx="10713127" cy="473206"/>
          </a:xfrm>
          <a:prstGeom prst="rect">
            <a:avLst/>
          </a:prstGeom>
          <a:noFill/>
        </p:spPr>
        <p:txBody>
          <a:bodyPr wrap="square">
            <a:spAutoFit/>
          </a:bodyPr>
          <a:lstStyle/>
          <a:p>
            <a:pPr>
              <a:lnSpc>
                <a:spcPct val="150000"/>
              </a:lnSpc>
            </a:pPr>
            <a:r>
              <a:rPr lang="fa-IR" dirty="0">
                <a:solidFill>
                  <a:schemeClr val="bg1"/>
                </a:solidFill>
                <a:latin typeface="IRANSans" panose="02040503050201020203" pitchFamily="18" charset="-78"/>
                <a:cs typeface="IRANSans" panose="02040503050201020203" pitchFamily="18" charset="-78"/>
              </a:rPr>
              <a:t>2. مدیریت موجودی و پیش‌بینی تقاضا </a:t>
            </a:r>
            <a:r>
              <a:rPr lang="en-US" dirty="0">
                <a:solidFill>
                  <a:schemeClr val="bg1"/>
                </a:solidFill>
                <a:latin typeface="IRANSans" panose="02040503050201020203" pitchFamily="18" charset="-78"/>
                <a:cs typeface="IRANSans" panose="02040503050201020203" pitchFamily="18" charset="-78"/>
              </a:rPr>
              <a:t>Inventory Management &amp; Demand Forecasting</a:t>
            </a:r>
          </a:p>
        </p:txBody>
      </p:sp>
      <p:sp>
        <p:nvSpPr>
          <p:cNvPr id="3" name="TextBox 2">
            <a:extLst>
              <a:ext uri="{FF2B5EF4-FFF2-40B4-BE49-F238E27FC236}">
                <a16:creationId xmlns:a16="http://schemas.microsoft.com/office/drawing/2014/main" id="{86225346-0865-B32F-79D6-C56C4642787C}"/>
              </a:ext>
            </a:extLst>
          </p:cNvPr>
          <p:cNvSpPr txBox="1"/>
          <p:nvPr/>
        </p:nvSpPr>
        <p:spPr>
          <a:xfrm>
            <a:off x="807868" y="1401478"/>
            <a:ext cx="10713127" cy="2550698"/>
          </a:xfrm>
          <a:prstGeom prst="rect">
            <a:avLst/>
          </a:prstGeom>
          <a:noFill/>
        </p:spPr>
        <p:txBody>
          <a:bodyPr wrap="square">
            <a:spAutoFit/>
          </a:bodyPr>
          <a:lstStyle/>
          <a:p>
            <a:pPr>
              <a:lnSpc>
                <a:spcPct val="150000"/>
              </a:lnSpc>
            </a:pPr>
            <a:r>
              <a:rPr lang="en-US" b="1" dirty="0" err="1">
                <a:solidFill>
                  <a:schemeClr val="bg1"/>
                </a:solidFill>
                <a:latin typeface="IRANSans" panose="02040503050201020203" pitchFamily="18" charset="-78"/>
                <a:cs typeface="IRANSans" panose="02040503050201020203" pitchFamily="18" charset="-78"/>
              </a:rPr>
              <a:t>WallMart</a:t>
            </a:r>
            <a:r>
              <a:rPr lang="fa-IR" dirty="0">
                <a:solidFill>
                  <a:schemeClr val="bg1"/>
                </a:solidFill>
                <a:latin typeface="IRANSans" panose="02040503050201020203" pitchFamily="18" charset="-78"/>
                <a:cs typeface="IRANSans" panose="02040503050201020203" pitchFamily="18" charset="-78"/>
              </a:rPr>
              <a:t> </a:t>
            </a:r>
            <a:r>
              <a:rPr lang="fa-IR" b="1" dirty="0">
                <a:solidFill>
                  <a:schemeClr val="bg1"/>
                </a:solidFill>
                <a:latin typeface="IRANSans" panose="02040503050201020203" pitchFamily="18" charset="-78"/>
                <a:cs typeface="IRANSans" panose="02040503050201020203" pitchFamily="18" charset="-78"/>
              </a:rPr>
              <a:t>:</a:t>
            </a:r>
            <a:r>
              <a:rPr lang="en-US" dirty="0">
                <a:solidFill>
                  <a:schemeClr val="bg1"/>
                </a:solidFill>
                <a:latin typeface="IRANSans" panose="02040503050201020203" pitchFamily="18" charset="-78"/>
                <a:cs typeface="IRANSans" panose="02040503050201020203" pitchFamily="18" charset="-78"/>
              </a:rPr>
              <a:t> </a:t>
            </a:r>
            <a:r>
              <a:rPr lang="fa-IR" dirty="0">
                <a:solidFill>
                  <a:schemeClr val="bg1"/>
                </a:solidFill>
                <a:latin typeface="IRANSans" panose="02040503050201020203" pitchFamily="18" charset="-78"/>
                <a:cs typeface="IRANSans" panose="02040503050201020203" pitchFamily="18" charset="-78"/>
              </a:rPr>
              <a:t>استفاده از </a:t>
            </a:r>
            <a:r>
              <a:rPr lang="en-US" dirty="0">
                <a:solidFill>
                  <a:schemeClr val="bg1"/>
                </a:solidFill>
                <a:latin typeface="IRANSans" panose="02040503050201020203" pitchFamily="18" charset="-78"/>
                <a:cs typeface="IRANSans" panose="02040503050201020203" pitchFamily="18" charset="-78"/>
              </a:rPr>
              <a:t>AI </a:t>
            </a:r>
            <a:r>
              <a:rPr lang="fa-IR" dirty="0">
                <a:solidFill>
                  <a:schemeClr val="bg1"/>
                </a:solidFill>
                <a:latin typeface="IRANSans" panose="02040503050201020203" pitchFamily="18" charset="-78"/>
                <a:cs typeface="IRANSans" panose="02040503050201020203" pitchFamily="18" charset="-78"/>
              </a:rPr>
              <a:t>برای پیش‌بینی تغییرات تقاضا بر اساس فاکتورهایی مثل آب‌وهوا، رویدادها و تاریخچه خرید.</a:t>
            </a:r>
          </a:p>
          <a:p>
            <a:pPr>
              <a:lnSpc>
                <a:spcPct val="150000"/>
              </a:lnSpc>
            </a:pPr>
            <a:endParaRPr lang="fa-IR" dirty="0">
              <a:solidFill>
                <a:schemeClr val="bg1"/>
              </a:solidFill>
              <a:latin typeface="IRANSans" panose="02040503050201020203" pitchFamily="18" charset="-78"/>
              <a:cs typeface="IRANSans" panose="02040503050201020203" pitchFamily="18" charset="-78"/>
            </a:endParaRPr>
          </a:p>
          <a:p>
            <a:pPr>
              <a:lnSpc>
                <a:spcPct val="150000"/>
              </a:lnSpc>
            </a:pPr>
            <a:br>
              <a:rPr lang="fa-IR" dirty="0">
                <a:solidFill>
                  <a:schemeClr val="bg1"/>
                </a:solidFill>
                <a:latin typeface="IRANSans" panose="02040503050201020203" pitchFamily="18" charset="-78"/>
                <a:cs typeface="IRANSans" panose="02040503050201020203" pitchFamily="18" charset="-78"/>
              </a:rPr>
            </a:br>
            <a:r>
              <a:rPr lang="en-US" b="1" dirty="0">
                <a:solidFill>
                  <a:schemeClr val="bg1"/>
                </a:solidFill>
                <a:latin typeface="IRANSans" panose="02040503050201020203" pitchFamily="18" charset="-78"/>
                <a:cs typeface="IRANSans" panose="02040503050201020203" pitchFamily="18" charset="-78"/>
              </a:rPr>
              <a:t>Carrefour</a:t>
            </a:r>
            <a:r>
              <a:rPr lang="fa-IR" b="1" dirty="0">
                <a:solidFill>
                  <a:schemeClr val="bg1"/>
                </a:solidFill>
                <a:latin typeface="IRANSans" panose="02040503050201020203" pitchFamily="18" charset="-78"/>
                <a:cs typeface="IRANSans" panose="02040503050201020203" pitchFamily="18" charset="-78"/>
              </a:rPr>
              <a:t> :</a:t>
            </a:r>
            <a:r>
              <a:rPr lang="en-US" dirty="0">
                <a:solidFill>
                  <a:schemeClr val="bg1"/>
                </a:solidFill>
                <a:latin typeface="IRANSans" panose="02040503050201020203" pitchFamily="18" charset="-78"/>
                <a:cs typeface="IRANSans" panose="02040503050201020203" pitchFamily="18" charset="-78"/>
              </a:rPr>
              <a:t> </a:t>
            </a:r>
            <a:r>
              <a:rPr lang="fa-IR" dirty="0">
                <a:solidFill>
                  <a:schemeClr val="bg1"/>
                </a:solidFill>
                <a:latin typeface="IRANSans" panose="02040503050201020203" pitchFamily="18" charset="-78"/>
                <a:cs typeface="IRANSans" panose="02040503050201020203" pitchFamily="18" charset="-78"/>
              </a:rPr>
              <a:t>کاهش ضایعات با استفاده از الگوریتم‌هایی که تاریخ انقضای محصولات را تحلیل می‌کنند و قیمت‌ها را بر اساس آن تغییر می‌دهند.</a:t>
            </a:r>
            <a:endParaRPr lang="en-US" dirty="0">
              <a:solidFill>
                <a:schemeClr val="bg1"/>
              </a:solidFill>
              <a:latin typeface="IRANSans" panose="02040503050201020203" pitchFamily="18" charset="-78"/>
              <a:cs typeface="IRANSans" panose="02040503050201020203" pitchFamily="18" charset="-78"/>
            </a:endParaRPr>
          </a:p>
        </p:txBody>
      </p:sp>
    </p:spTree>
    <p:extLst>
      <p:ext uri="{BB962C8B-B14F-4D97-AF65-F5344CB8AC3E}">
        <p14:creationId xmlns:p14="http://schemas.microsoft.com/office/powerpoint/2010/main" val="14085191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audio>
              <p:cMediaNode vol="34848" numSld="14">
                <p:cTn id="2" repeatCount="indefinite"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eros-time-paulo-kalazzi-main-version-01-51-2639">
            <a:hlinkClick r:id="" action="ppaction://media"/>
          </p:cNvPr>
          <p:cNvPicPr>
            <a:picLocks noChangeAspect="1"/>
          </p:cNvPicPr>
          <p:nvPr>
            <a:audioFile r:link="rId1"/>
            <p:extLst>
              <p:ext uri="{DAA4B4D4-6D71-4841-9C94-3DE7FCFB9230}">
                <p14:media xmlns:p14="http://schemas.microsoft.com/office/powerpoint/2010/main" r:embed="rId2">
                  <p14:trim end="5303.05"/>
                </p14:media>
              </p:ext>
            </p:extLst>
          </p:nvPr>
        </p:nvPicPr>
        <p:blipFill>
          <a:blip r:embed="rId4"/>
          <a:stretch>
            <a:fillRect/>
          </a:stretch>
        </p:blipFill>
        <p:spPr>
          <a:xfrm>
            <a:off x="3460954" y="-2214716"/>
            <a:ext cx="609600" cy="609600"/>
          </a:xfrm>
          <a:prstGeom prst="rect">
            <a:avLst/>
          </a:prstGeom>
        </p:spPr>
      </p:pic>
      <p:sp>
        <p:nvSpPr>
          <p:cNvPr id="5" name="TextBox 4">
            <a:extLst>
              <a:ext uri="{FF2B5EF4-FFF2-40B4-BE49-F238E27FC236}">
                <a16:creationId xmlns:a16="http://schemas.microsoft.com/office/drawing/2014/main" id="{921535D9-820F-D392-A945-56ACF98E043A}"/>
              </a:ext>
            </a:extLst>
          </p:cNvPr>
          <p:cNvSpPr txBox="1"/>
          <p:nvPr/>
        </p:nvSpPr>
        <p:spPr>
          <a:xfrm>
            <a:off x="739436" y="504834"/>
            <a:ext cx="10713127" cy="473206"/>
          </a:xfrm>
          <a:prstGeom prst="rect">
            <a:avLst/>
          </a:prstGeom>
          <a:noFill/>
        </p:spPr>
        <p:txBody>
          <a:bodyPr wrap="square">
            <a:spAutoFit/>
          </a:bodyPr>
          <a:lstStyle/>
          <a:p>
            <a:pPr>
              <a:lnSpc>
                <a:spcPct val="150000"/>
              </a:lnSpc>
            </a:pPr>
            <a:r>
              <a:rPr lang="fa-IR" dirty="0">
                <a:solidFill>
                  <a:schemeClr val="bg1"/>
                </a:solidFill>
                <a:latin typeface="IRANSans" panose="02040503050201020203" pitchFamily="18" charset="-78"/>
                <a:cs typeface="IRANSans" panose="02040503050201020203" pitchFamily="18" charset="-78"/>
              </a:rPr>
              <a:t>2. مدیریت موجودی و پیش‌بینی تقاضا </a:t>
            </a:r>
            <a:r>
              <a:rPr lang="en-US" dirty="0">
                <a:solidFill>
                  <a:schemeClr val="bg1"/>
                </a:solidFill>
                <a:latin typeface="IRANSans" panose="02040503050201020203" pitchFamily="18" charset="-78"/>
                <a:cs typeface="IRANSans" panose="02040503050201020203" pitchFamily="18" charset="-78"/>
              </a:rPr>
              <a:t>Inventory Management &amp; Demand Forecasting</a:t>
            </a:r>
          </a:p>
        </p:txBody>
      </p:sp>
      <p:sp>
        <p:nvSpPr>
          <p:cNvPr id="3" name="TextBox 2">
            <a:extLst>
              <a:ext uri="{FF2B5EF4-FFF2-40B4-BE49-F238E27FC236}">
                <a16:creationId xmlns:a16="http://schemas.microsoft.com/office/drawing/2014/main" id="{86225346-0865-B32F-79D6-C56C4642787C}"/>
              </a:ext>
            </a:extLst>
          </p:cNvPr>
          <p:cNvSpPr txBox="1"/>
          <p:nvPr/>
        </p:nvSpPr>
        <p:spPr>
          <a:xfrm>
            <a:off x="807868" y="1401478"/>
            <a:ext cx="10713127" cy="4628190"/>
          </a:xfrm>
          <a:prstGeom prst="rect">
            <a:avLst/>
          </a:prstGeom>
          <a:noFill/>
        </p:spPr>
        <p:txBody>
          <a:bodyPr wrap="square">
            <a:spAutoFit/>
          </a:bodyPr>
          <a:lstStyle/>
          <a:p>
            <a:pPr>
              <a:lnSpc>
                <a:spcPct val="150000"/>
              </a:lnSpc>
            </a:pPr>
            <a:r>
              <a:rPr lang="en-US" b="1" dirty="0">
                <a:solidFill>
                  <a:schemeClr val="bg1"/>
                </a:solidFill>
                <a:latin typeface="IRANSans" panose="02040503050201020203" pitchFamily="18" charset="-78"/>
                <a:cs typeface="IRANSans" panose="02040503050201020203" pitchFamily="18" charset="-78"/>
              </a:rPr>
              <a:t> Walmart </a:t>
            </a:r>
            <a:r>
              <a:rPr lang="fa-IR" b="1" dirty="0">
                <a:solidFill>
                  <a:schemeClr val="bg1"/>
                </a:solidFill>
                <a:latin typeface="IRANSans" panose="02040503050201020203" pitchFamily="18" charset="-78"/>
                <a:cs typeface="IRANSans" panose="02040503050201020203" pitchFamily="18" charset="-78"/>
              </a:rPr>
              <a:t>از </a:t>
            </a:r>
            <a:r>
              <a:rPr lang="en-US" b="1" dirty="0">
                <a:solidFill>
                  <a:schemeClr val="bg1"/>
                </a:solidFill>
                <a:latin typeface="IRANSans" panose="02040503050201020203" pitchFamily="18" charset="-78"/>
                <a:cs typeface="IRANSans" panose="02040503050201020203" pitchFamily="18" charset="-78"/>
              </a:rPr>
              <a:t>AI </a:t>
            </a:r>
            <a:r>
              <a:rPr lang="fa-IR" b="1" dirty="0">
                <a:solidFill>
                  <a:schemeClr val="bg1"/>
                </a:solidFill>
                <a:latin typeface="IRANSans" panose="02040503050201020203" pitchFamily="18" charset="-78"/>
                <a:cs typeface="IRANSans" panose="02040503050201020203" pitchFamily="18" charset="-78"/>
              </a:rPr>
              <a:t>برای تحلیل طوفان‌ها استفاده می‌کند!</a:t>
            </a:r>
            <a:br>
              <a:rPr lang="fa-IR" dirty="0">
                <a:solidFill>
                  <a:schemeClr val="bg1"/>
                </a:solidFill>
                <a:latin typeface="IRANSans" panose="02040503050201020203" pitchFamily="18" charset="-78"/>
                <a:cs typeface="IRANSans" panose="02040503050201020203" pitchFamily="18" charset="-78"/>
              </a:rPr>
            </a:br>
            <a:r>
              <a:rPr lang="fa-IR" dirty="0">
                <a:solidFill>
                  <a:schemeClr val="bg1"/>
                </a:solidFill>
                <a:latin typeface="IRANSans" panose="02040503050201020203" pitchFamily="18" charset="-78"/>
                <a:cs typeface="IRANSans" panose="02040503050201020203" pitchFamily="18" charset="-78"/>
              </a:rPr>
              <a:t>وقتی پیش‌بینی آب‌وهوایی نشان می‌دهد که یک طوفان یا شرایط بحرانی در حال وقوع است، هوش مصنوعی </a:t>
            </a:r>
            <a:r>
              <a:rPr lang="en-US" dirty="0">
                <a:solidFill>
                  <a:schemeClr val="bg1"/>
                </a:solidFill>
                <a:latin typeface="IRANSans" panose="02040503050201020203" pitchFamily="18" charset="-78"/>
                <a:cs typeface="IRANSans" panose="02040503050201020203" pitchFamily="18" charset="-78"/>
              </a:rPr>
              <a:t>Walmart </a:t>
            </a:r>
            <a:r>
              <a:rPr lang="fa-IR" dirty="0">
                <a:solidFill>
                  <a:schemeClr val="bg1"/>
                </a:solidFill>
                <a:latin typeface="IRANSans" panose="02040503050201020203" pitchFamily="18" charset="-78"/>
                <a:cs typeface="IRANSans" panose="02040503050201020203" pitchFamily="18" charset="-78"/>
              </a:rPr>
              <a:t>با تحلیل داده‌های گذشته متوجه می‌شود که مردم چه کالاهایی را بیشتر خریداری می‌کنند (مثل دستمال‌کاغذی، باطری، و حتی بیسکویت‌های خاص مثل </a:t>
            </a:r>
            <a:r>
              <a:rPr lang="en-US" dirty="0">
                <a:solidFill>
                  <a:schemeClr val="bg1"/>
                </a:solidFill>
                <a:latin typeface="IRANSans" panose="02040503050201020203" pitchFamily="18" charset="-78"/>
                <a:cs typeface="IRANSans" panose="02040503050201020203" pitchFamily="18" charset="-78"/>
              </a:rPr>
              <a:t>Pop-Tarts!). </a:t>
            </a:r>
            <a:r>
              <a:rPr lang="fa-IR" dirty="0">
                <a:solidFill>
                  <a:schemeClr val="bg1"/>
                </a:solidFill>
                <a:latin typeface="IRANSans" panose="02040503050201020203" pitchFamily="18" charset="-78"/>
                <a:cs typeface="IRANSans" panose="02040503050201020203" pitchFamily="18" charset="-78"/>
              </a:rPr>
              <a:t>سپس سیستم به‌طور خودکار موجودی این محصولات را در انبارهای نزدیک افزایش می‌دهد تا قبل از وقوع بحران، قفسه‌ها پر باشند!</a:t>
            </a:r>
            <a:endParaRPr lang="en-US" dirty="0">
              <a:solidFill>
                <a:schemeClr val="bg1"/>
              </a:solidFill>
              <a:latin typeface="IRANSans" panose="02040503050201020203" pitchFamily="18" charset="-78"/>
              <a:cs typeface="IRANSans" panose="02040503050201020203" pitchFamily="18" charset="-78"/>
            </a:endParaRPr>
          </a:p>
          <a:p>
            <a:pPr>
              <a:lnSpc>
                <a:spcPct val="150000"/>
              </a:lnSpc>
            </a:pPr>
            <a:endParaRPr lang="fa-IR" dirty="0">
              <a:solidFill>
                <a:schemeClr val="bg1"/>
              </a:solidFill>
              <a:latin typeface="IRANSans" panose="02040503050201020203" pitchFamily="18" charset="-78"/>
              <a:cs typeface="IRANSans" panose="02040503050201020203" pitchFamily="18" charset="-78"/>
            </a:endParaRPr>
          </a:p>
          <a:p>
            <a:pPr>
              <a:lnSpc>
                <a:spcPct val="150000"/>
              </a:lnSpc>
            </a:pPr>
            <a:r>
              <a:rPr lang="en-US" b="1" dirty="0">
                <a:solidFill>
                  <a:schemeClr val="bg1"/>
                </a:solidFill>
                <a:latin typeface="IRANSans" panose="02040503050201020203" pitchFamily="18" charset="-78"/>
                <a:cs typeface="IRANSans" panose="02040503050201020203" pitchFamily="18" charset="-78"/>
              </a:rPr>
              <a:t> Amazon </a:t>
            </a:r>
            <a:r>
              <a:rPr lang="fa-IR" b="1" dirty="0">
                <a:solidFill>
                  <a:schemeClr val="bg1"/>
                </a:solidFill>
                <a:latin typeface="IRANSans" panose="02040503050201020203" pitchFamily="18" charset="-78"/>
                <a:cs typeface="IRANSans" panose="02040503050201020203" pitchFamily="18" charset="-78"/>
              </a:rPr>
              <a:t>با "نبض تقاضا" کالاها را جابجا می‌کند!</a:t>
            </a:r>
            <a:br>
              <a:rPr lang="fa-IR" dirty="0">
                <a:solidFill>
                  <a:schemeClr val="bg1"/>
                </a:solidFill>
                <a:latin typeface="IRANSans" panose="02040503050201020203" pitchFamily="18" charset="-78"/>
                <a:cs typeface="IRANSans" panose="02040503050201020203" pitchFamily="18" charset="-78"/>
              </a:rPr>
            </a:br>
            <a:r>
              <a:rPr lang="fa-IR" dirty="0">
                <a:solidFill>
                  <a:schemeClr val="bg1"/>
                </a:solidFill>
                <a:latin typeface="IRANSans" panose="02040503050201020203" pitchFamily="18" charset="-78"/>
                <a:cs typeface="IRANSans" panose="02040503050201020203" pitchFamily="18" charset="-78"/>
              </a:rPr>
              <a:t>آمازون از الگوریتم‌های پیش‌بینی برای انتقال موجودی کالاها بین مراکز توزیع استفاده می‌کند. اگر هوش مصنوعی تشخیص دهد که یک محصول خاص در شیکاگو محبوب‌تر می‌شود، انبارهای نزدیک به این شهر را از قبل پر می‌کند تا ارسال‌ها سریع‌تر انجام شوند و هزینه‌های لجستیک کاهش یابند.</a:t>
            </a:r>
          </a:p>
          <a:p>
            <a:pPr>
              <a:lnSpc>
                <a:spcPct val="150000"/>
              </a:lnSpc>
            </a:pPr>
            <a:r>
              <a:rPr lang="en-US" b="1" dirty="0">
                <a:solidFill>
                  <a:schemeClr val="bg1"/>
                </a:solidFill>
                <a:latin typeface="IRANSans" panose="02040503050201020203" pitchFamily="18" charset="-78"/>
                <a:cs typeface="IRANSans" panose="02040503050201020203" pitchFamily="18" charset="-78"/>
              </a:rPr>
              <a:t>💡 </a:t>
            </a:r>
            <a:r>
              <a:rPr lang="fa-IR" b="1" dirty="0">
                <a:solidFill>
                  <a:schemeClr val="bg1"/>
                </a:solidFill>
                <a:latin typeface="IRANSans" panose="02040503050201020203" pitchFamily="18" charset="-78"/>
                <a:cs typeface="IRANSans" panose="02040503050201020203" pitchFamily="18" charset="-78"/>
              </a:rPr>
              <a:t>این یعنی فروشگاه‌ها قبل از اینکه مشتری حتی بداند چه می‌خواهد، آماده ارائه آن هستند!</a:t>
            </a:r>
            <a:r>
              <a:rPr lang="fa-IR" dirty="0">
                <a:solidFill>
                  <a:schemeClr val="bg1"/>
                </a:solidFill>
                <a:latin typeface="IRANSans" panose="02040503050201020203" pitchFamily="18" charset="-78"/>
                <a:cs typeface="IRANSans" panose="02040503050201020203" pitchFamily="18" charset="-78"/>
              </a:rPr>
              <a:t> </a:t>
            </a:r>
            <a:endParaRPr lang="en-US" dirty="0">
              <a:solidFill>
                <a:schemeClr val="bg1"/>
              </a:solidFill>
              <a:latin typeface="IRANSans" panose="02040503050201020203" pitchFamily="18" charset="-78"/>
              <a:cs typeface="IRANSans" panose="02040503050201020203" pitchFamily="18" charset="-78"/>
            </a:endParaRPr>
          </a:p>
        </p:txBody>
      </p:sp>
    </p:spTree>
    <p:extLst>
      <p:ext uri="{BB962C8B-B14F-4D97-AF65-F5344CB8AC3E}">
        <p14:creationId xmlns:p14="http://schemas.microsoft.com/office/powerpoint/2010/main" val="222769402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audio>
              <p:cMediaNode vol="34848" numSld="14">
                <p:cTn id="2" repeatCount="indefinite"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eros-time-paulo-kalazzi-main-version-01-51-2639">
            <a:hlinkClick r:id="" action="ppaction://media"/>
          </p:cNvPr>
          <p:cNvPicPr>
            <a:picLocks noChangeAspect="1"/>
          </p:cNvPicPr>
          <p:nvPr>
            <a:audioFile r:link="rId1"/>
            <p:extLst>
              <p:ext uri="{DAA4B4D4-6D71-4841-9C94-3DE7FCFB9230}">
                <p14:media xmlns:p14="http://schemas.microsoft.com/office/powerpoint/2010/main" r:embed="rId2">
                  <p14:trim end="5303.05"/>
                </p14:media>
              </p:ext>
            </p:extLst>
          </p:nvPr>
        </p:nvPicPr>
        <p:blipFill>
          <a:blip r:embed="rId4"/>
          <a:stretch>
            <a:fillRect/>
          </a:stretch>
        </p:blipFill>
        <p:spPr>
          <a:xfrm>
            <a:off x="3460954" y="-2214716"/>
            <a:ext cx="609600" cy="609600"/>
          </a:xfrm>
          <a:prstGeom prst="rect">
            <a:avLst/>
          </a:prstGeom>
        </p:spPr>
      </p:pic>
      <p:sp>
        <p:nvSpPr>
          <p:cNvPr id="5" name="TextBox 4">
            <a:extLst>
              <a:ext uri="{FF2B5EF4-FFF2-40B4-BE49-F238E27FC236}">
                <a16:creationId xmlns:a16="http://schemas.microsoft.com/office/drawing/2014/main" id="{921535D9-820F-D392-A945-56ACF98E043A}"/>
              </a:ext>
            </a:extLst>
          </p:cNvPr>
          <p:cNvSpPr txBox="1"/>
          <p:nvPr/>
        </p:nvSpPr>
        <p:spPr>
          <a:xfrm>
            <a:off x="739436" y="504834"/>
            <a:ext cx="10713127" cy="430887"/>
          </a:xfrm>
          <a:prstGeom prst="rect">
            <a:avLst/>
          </a:prstGeom>
          <a:noFill/>
        </p:spPr>
        <p:txBody>
          <a:bodyPr wrap="square">
            <a:spAutoFit/>
          </a:bodyPr>
          <a:lstStyle/>
          <a:p>
            <a:r>
              <a:rPr lang="fa-IR" sz="2200" b="1" dirty="0">
                <a:solidFill>
                  <a:schemeClr val="bg1"/>
                </a:solidFill>
                <a:latin typeface="IRANSans" panose="02040503050201020203" pitchFamily="18" charset="-78"/>
                <a:cs typeface="IRANSans" panose="02040503050201020203" pitchFamily="18" charset="-78"/>
              </a:rPr>
              <a:t>3. چیدمان هوشمند محصولات در فروشگاه </a:t>
            </a:r>
            <a:r>
              <a:rPr lang="en-US" sz="2200" b="1" dirty="0">
                <a:solidFill>
                  <a:schemeClr val="bg1"/>
                </a:solidFill>
                <a:latin typeface="IRANSans" panose="02040503050201020203" pitchFamily="18" charset="-78"/>
                <a:cs typeface="IRANSans" panose="02040503050201020203" pitchFamily="18" charset="-78"/>
              </a:rPr>
              <a:t>Smart Shelf Placement</a:t>
            </a:r>
          </a:p>
        </p:txBody>
      </p:sp>
      <p:sp>
        <p:nvSpPr>
          <p:cNvPr id="3" name="TextBox 2">
            <a:extLst>
              <a:ext uri="{FF2B5EF4-FFF2-40B4-BE49-F238E27FC236}">
                <a16:creationId xmlns:a16="http://schemas.microsoft.com/office/drawing/2014/main" id="{86225346-0865-B32F-79D6-C56C4642787C}"/>
              </a:ext>
            </a:extLst>
          </p:cNvPr>
          <p:cNvSpPr txBox="1"/>
          <p:nvPr/>
        </p:nvSpPr>
        <p:spPr>
          <a:xfrm>
            <a:off x="807868" y="1401478"/>
            <a:ext cx="10713127" cy="2966197"/>
          </a:xfrm>
          <a:prstGeom prst="rect">
            <a:avLst/>
          </a:prstGeom>
          <a:noFill/>
        </p:spPr>
        <p:txBody>
          <a:bodyPr wrap="square">
            <a:spAutoFit/>
          </a:bodyPr>
          <a:lstStyle/>
          <a:p>
            <a:pPr>
              <a:lnSpc>
                <a:spcPct val="150000"/>
              </a:lnSpc>
            </a:pPr>
            <a:r>
              <a:rPr lang="en-US" b="1" dirty="0">
                <a:solidFill>
                  <a:schemeClr val="bg1"/>
                </a:solidFill>
                <a:latin typeface="IRANSans" panose="02040503050201020203" pitchFamily="18" charset="-78"/>
                <a:cs typeface="IRANSans" panose="02040503050201020203" pitchFamily="18" charset="-78"/>
              </a:rPr>
              <a:t>Tesco</a:t>
            </a:r>
            <a:r>
              <a:rPr lang="fa-IR" b="1" dirty="0">
                <a:solidFill>
                  <a:schemeClr val="bg1"/>
                </a:solidFill>
                <a:latin typeface="IRANSans" panose="02040503050201020203" pitchFamily="18" charset="-78"/>
                <a:cs typeface="IRANSans" panose="02040503050201020203" pitchFamily="18" charset="-78"/>
              </a:rPr>
              <a:t> </a:t>
            </a:r>
            <a:r>
              <a:rPr lang="en-US" dirty="0">
                <a:solidFill>
                  <a:schemeClr val="bg1"/>
                </a:solidFill>
                <a:latin typeface="IRANSans" panose="02040503050201020203" pitchFamily="18" charset="-78"/>
                <a:cs typeface="IRANSans" panose="02040503050201020203" pitchFamily="18" charset="-78"/>
              </a:rPr>
              <a:t> </a:t>
            </a:r>
            <a:r>
              <a:rPr lang="fa-IR" dirty="0">
                <a:solidFill>
                  <a:schemeClr val="bg1"/>
                </a:solidFill>
                <a:latin typeface="IRANSans" panose="02040503050201020203" pitchFamily="18" charset="-78"/>
                <a:cs typeface="IRANSans" panose="02040503050201020203" pitchFamily="18" charset="-78"/>
              </a:rPr>
              <a:t>استفاده از دوربین‌های هوش مصنوعی برای تحلیل رفتار مشتریان و تغییر چیدمان محصولات.</a:t>
            </a:r>
            <a:br>
              <a:rPr lang="fa-IR" dirty="0">
                <a:solidFill>
                  <a:schemeClr val="bg1"/>
                </a:solidFill>
                <a:latin typeface="IRANSans" panose="02040503050201020203" pitchFamily="18" charset="-78"/>
                <a:cs typeface="IRANSans" panose="02040503050201020203" pitchFamily="18" charset="-78"/>
              </a:rPr>
            </a:br>
            <a:r>
              <a:rPr lang="fa-IR" dirty="0">
                <a:solidFill>
                  <a:schemeClr val="bg1"/>
                </a:solidFill>
                <a:latin typeface="IRANSans" panose="02040503050201020203" pitchFamily="18" charset="-78"/>
                <a:cs typeface="IRANSans" panose="02040503050201020203" pitchFamily="18" charset="-78"/>
              </a:rPr>
              <a:t> </a:t>
            </a:r>
            <a:r>
              <a:rPr lang="en-US" b="1" dirty="0">
                <a:solidFill>
                  <a:schemeClr val="bg1"/>
                </a:solidFill>
                <a:latin typeface="IRANSans" panose="02040503050201020203" pitchFamily="18" charset="-78"/>
                <a:cs typeface="IRANSans" panose="02040503050201020203" pitchFamily="18" charset="-78"/>
              </a:rPr>
              <a:t>Sephora</a:t>
            </a:r>
            <a:r>
              <a:rPr lang="fa-IR" b="1" dirty="0">
                <a:solidFill>
                  <a:schemeClr val="bg1"/>
                </a:solidFill>
                <a:latin typeface="IRANSans" panose="02040503050201020203" pitchFamily="18" charset="-78"/>
                <a:cs typeface="IRANSans" panose="02040503050201020203" pitchFamily="18" charset="-78"/>
              </a:rPr>
              <a:t> </a:t>
            </a:r>
            <a:r>
              <a:rPr lang="en-US" dirty="0">
                <a:solidFill>
                  <a:schemeClr val="bg1"/>
                </a:solidFill>
                <a:latin typeface="IRANSans" panose="02040503050201020203" pitchFamily="18" charset="-78"/>
                <a:cs typeface="IRANSans" panose="02040503050201020203" pitchFamily="18" charset="-78"/>
              </a:rPr>
              <a:t> </a:t>
            </a:r>
            <a:r>
              <a:rPr lang="fa-IR" dirty="0">
                <a:solidFill>
                  <a:schemeClr val="bg1"/>
                </a:solidFill>
                <a:latin typeface="IRANSans" panose="02040503050201020203" pitchFamily="18" charset="-78"/>
                <a:cs typeface="IRANSans" panose="02040503050201020203" pitchFamily="18" charset="-78"/>
              </a:rPr>
              <a:t>قرار دادن محصولات محبوب در موقعیت‌هایی که مشتری بیشترین تعامل را دارد.</a:t>
            </a:r>
          </a:p>
          <a:p>
            <a:pPr>
              <a:lnSpc>
                <a:spcPct val="150000"/>
              </a:lnSpc>
            </a:pPr>
            <a:endParaRPr lang="fa-IR" dirty="0">
              <a:solidFill>
                <a:schemeClr val="bg1"/>
              </a:solidFill>
              <a:latin typeface="IRANSans" panose="02040503050201020203" pitchFamily="18" charset="-78"/>
              <a:cs typeface="IRANSans" panose="02040503050201020203" pitchFamily="18" charset="-78"/>
            </a:endParaRPr>
          </a:p>
          <a:p>
            <a:pPr>
              <a:lnSpc>
                <a:spcPct val="150000"/>
              </a:lnSpc>
            </a:pPr>
            <a:endParaRPr lang="fa-IR" dirty="0">
              <a:solidFill>
                <a:schemeClr val="bg1"/>
              </a:solidFill>
              <a:latin typeface="IRANSans" panose="02040503050201020203" pitchFamily="18" charset="-78"/>
              <a:cs typeface="IRANSans" panose="02040503050201020203" pitchFamily="18" charset="-78"/>
            </a:endParaRPr>
          </a:p>
          <a:p>
            <a:pPr>
              <a:lnSpc>
                <a:spcPct val="150000"/>
              </a:lnSpc>
            </a:pPr>
            <a:r>
              <a:rPr lang="fa-IR" b="1" dirty="0">
                <a:solidFill>
                  <a:schemeClr val="bg1"/>
                </a:solidFill>
                <a:latin typeface="IRANSans" panose="02040503050201020203" pitchFamily="18" charset="-78"/>
                <a:cs typeface="IRANSans" panose="02040503050201020203" pitchFamily="18" charset="-78"/>
              </a:rPr>
              <a:t>فرصت برای فروشگاه‌های زنجیره‌ای ایران:</a:t>
            </a:r>
            <a:br>
              <a:rPr lang="fa-IR" dirty="0">
                <a:solidFill>
                  <a:schemeClr val="bg1"/>
                </a:solidFill>
                <a:latin typeface="IRANSans" panose="02040503050201020203" pitchFamily="18" charset="-78"/>
                <a:cs typeface="IRANSans" panose="02040503050201020203" pitchFamily="18" charset="-78"/>
              </a:rPr>
            </a:br>
            <a:r>
              <a:rPr lang="fa-IR" dirty="0">
                <a:solidFill>
                  <a:schemeClr val="bg1"/>
                </a:solidFill>
                <a:latin typeface="IRANSans" panose="02040503050201020203" pitchFamily="18" charset="-78"/>
                <a:cs typeface="IRANSans" panose="02040503050201020203" pitchFamily="18" charset="-78"/>
              </a:rPr>
              <a:t>دوربین‌های </a:t>
            </a:r>
            <a:r>
              <a:rPr lang="en-US" dirty="0">
                <a:solidFill>
                  <a:schemeClr val="bg1"/>
                </a:solidFill>
                <a:latin typeface="IRANSans" panose="02040503050201020203" pitchFamily="18" charset="-78"/>
                <a:cs typeface="IRANSans" panose="02040503050201020203" pitchFamily="18" charset="-78"/>
              </a:rPr>
              <a:t>AI </a:t>
            </a:r>
            <a:r>
              <a:rPr lang="fa-IR" dirty="0">
                <a:solidFill>
                  <a:schemeClr val="bg1"/>
                </a:solidFill>
                <a:latin typeface="IRANSans" panose="02040503050201020203" pitchFamily="18" charset="-78"/>
                <a:cs typeface="IRANSans" panose="02040503050201020203" pitchFamily="18" charset="-78"/>
              </a:rPr>
              <a:t>برای تحلیل مسیر حرکت مشتریان و تعیین نقاط داغ فروشگاه (</a:t>
            </a:r>
            <a:r>
              <a:rPr lang="en-US" dirty="0">
                <a:solidFill>
                  <a:schemeClr val="bg1"/>
                </a:solidFill>
                <a:latin typeface="IRANSans" panose="02040503050201020203" pitchFamily="18" charset="-78"/>
                <a:cs typeface="IRANSans" panose="02040503050201020203" pitchFamily="18" charset="-78"/>
              </a:rPr>
              <a:t>Hot Spots).</a:t>
            </a:r>
            <a:br>
              <a:rPr lang="en-US" dirty="0">
                <a:solidFill>
                  <a:schemeClr val="bg1"/>
                </a:solidFill>
                <a:latin typeface="IRANSans" panose="02040503050201020203" pitchFamily="18" charset="-78"/>
                <a:cs typeface="IRANSans" panose="02040503050201020203" pitchFamily="18" charset="-78"/>
              </a:rPr>
            </a:br>
            <a:r>
              <a:rPr lang="fa-IR" dirty="0">
                <a:solidFill>
                  <a:schemeClr val="bg1"/>
                </a:solidFill>
                <a:latin typeface="IRANSans" panose="02040503050201020203" pitchFamily="18" charset="-78"/>
                <a:cs typeface="IRANSans" panose="02040503050201020203" pitchFamily="18" charset="-78"/>
              </a:rPr>
              <a:t>استفاده از داده‌ها برای تعیین بهترین جایگاه قفسه‌ها و بهبود تجربه خرید.</a:t>
            </a:r>
          </a:p>
        </p:txBody>
      </p:sp>
    </p:spTree>
    <p:extLst>
      <p:ext uri="{BB962C8B-B14F-4D97-AF65-F5344CB8AC3E}">
        <p14:creationId xmlns:p14="http://schemas.microsoft.com/office/powerpoint/2010/main" val="30447583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audio>
              <p:cMediaNode vol="34848" numSld="14">
                <p:cTn id="2" repeatCount="indefinite"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eros-time-paulo-kalazzi-main-version-01-51-2639">
            <a:hlinkClick r:id="" action="ppaction://media"/>
          </p:cNvPr>
          <p:cNvPicPr>
            <a:picLocks noChangeAspect="1"/>
          </p:cNvPicPr>
          <p:nvPr>
            <a:audioFile r:link="rId1"/>
            <p:extLst>
              <p:ext uri="{DAA4B4D4-6D71-4841-9C94-3DE7FCFB9230}">
                <p14:media xmlns:p14="http://schemas.microsoft.com/office/powerpoint/2010/main" r:embed="rId2">
                  <p14:trim end="5303.05"/>
                </p14:media>
              </p:ext>
            </p:extLst>
          </p:nvPr>
        </p:nvPicPr>
        <p:blipFill>
          <a:blip r:embed="rId4"/>
          <a:stretch>
            <a:fillRect/>
          </a:stretch>
        </p:blipFill>
        <p:spPr>
          <a:xfrm>
            <a:off x="3460954" y="-2214716"/>
            <a:ext cx="609600" cy="609600"/>
          </a:xfrm>
          <a:prstGeom prst="rect">
            <a:avLst/>
          </a:prstGeom>
        </p:spPr>
      </p:pic>
      <p:sp>
        <p:nvSpPr>
          <p:cNvPr id="5" name="TextBox 4">
            <a:extLst>
              <a:ext uri="{FF2B5EF4-FFF2-40B4-BE49-F238E27FC236}">
                <a16:creationId xmlns:a16="http://schemas.microsoft.com/office/drawing/2014/main" id="{921535D9-820F-D392-A945-56ACF98E043A}"/>
              </a:ext>
            </a:extLst>
          </p:cNvPr>
          <p:cNvSpPr txBox="1"/>
          <p:nvPr/>
        </p:nvSpPr>
        <p:spPr>
          <a:xfrm>
            <a:off x="739436" y="504834"/>
            <a:ext cx="10713127" cy="461665"/>
          </a:xfrm>
          <a:prstGeom prst="rect">
            <a:avLst/>
          </a:prstGeom>
          <a:noFill/>
        </p:spPr>
        <p:txBody>
          <a:bodyPr wrap="square">
            <a:spAutoFit/>
          </a:bodyPr>
          <a:lstStyle/>
          <a:p>
            <a:r>
              <a:rPr lang="fa-IR" sz="2400" b="1" dirty="0">
                <a:solidFill>
                  <a:schemeClr val="bg1"/>
                </a:solidFill>
                <a:latin typeface="IRANSans" panose="02040503050201020203" pitchFamily="18" charset="-78"/>
                <a:cs typeface="IRANSans" panose="02040503050201020203" pitchFamily="18" charset="-78"/>
              </a:rPr>
              <a:t>4. قیمت‌گذاری پویا </a:t>
            </a:r>
            <a:r>
              <a:rPr lang="en-US" sz="2400" b="1" dirty="0">
                <a:solidFill>
                  <a:schemeClr val="bg1"/>
                </a:solidFill>
                <a:latin typeface="IRANSans" panose="02040503050201020203" pitchFamily="18" charset="-78"/>
                <a:cs typeface="IRANSans" panose="02040503050201020203" pitchFamily="18" charset="-78"/>
              </a:rPr>
              <a:t>Dynamic Pricing</a:t>
            </a:r>
          </a:p>
        </p:txBody>
      </p:sp>
      <p:sp>
        <p:nvSpPr>
          <p:cNvPr id="3" name="TextBox 2">
            <a:extLst>
              <a:ext uri="{FF2B5EF4-FFF2-40B4-BE49-F238E27FC236}">
                <a16:creationId xmlns:a16="http://schemas.microsoft.com/office/drawing/2014/main" id="{86225346-0865-B32F-79D6-C56C4642787C}"/>
              </a:ext>
            </a:extLst>
          </p:cNvPr>
          <p:cNvSpPr txBox="1"/>
          <p:nvPr/>
        </p:nvSpPr>
        <p:spPr>
          <a:xfrm>
            <a:off x="807868" y="1401478"/>
            <a:ext cx="10713127" cy="2966197"/>
          </a:xfrm>
          <a:prstGeom prst="rect">
            <a:avLst/>
          </a:prstGeom>
          <a:noFill/>
        </p:spPr>
        <p:txBody>
          <a:bodyPr wrap="square">
            <a:spAutoFit/>
          </a:bodyPr>
          <a:lstStyle/>
          <a:p>
            <a:pPr>
              <a:lnSpc>
                <a:spcPct val="150000"/>
              </a:lnSpc>
            </a:pPr>
            <a:r>
              <a:rPr lang="en-US" b="1" dirty="0">
                <a:solidFill>
                  <a:schemeClr val="bg1"/>
                </a:solidFill>
                <a:latin typeface="IRANSans" panose="02040503050201020203" pitchFamily="18" charset="-78"/>
                <a:cs typeface="IRANSans" panose="02040503050201020203" pitchFamily="18" charset="-78"/>
              </a:rPr>
              <a:t>Amazon</a:t>
            </a:r>
            <a:r>
              <a:rPr lang="fa-IR" b="1" dirty="0">
                <a:solidFill>
                  <a:schemeClr val="bg1"/>
                </a:solidFill>
                <a:latin typeface="IRANSans" panose="02040503050201020203" pitchFamily="18" charset="-78"/>
                <a:cs typeface="IRANSans" panose="02040503050201020203" pitchFamily="18" charset="-78"/>
              </a:rPr>
              <a:t> </a:t>
            </a:r>
            <a:r>
              <a:rPr lang="en-US" dirty="0">
                <a:solidFill>
                  <a:schemeClr val="bg1"/>
                </a:solidFill>
                <a:latin typeface="IRANSans" panose="02040503050201020203" pitchFamily="18" charset="-78"/>
                <a:cs typeface="IRANSans" panose="02040503050201020203" pitchFamily="18" charset="-78"/>
              </a:rPr>
              <a:t> </a:t>
            </a:r>
            <a:r>
              <a:rPr lang="fa-IR" dirty="0">
                <a:solidFill>
                  <a:schemeClr val="bg1"/>
                </a:solidFill>
                <a:latin typeface="IRANSans" panose="02040503050201020203" pitchFamily="18" charset="-78"/>
                <a:cs typeface="IRANSans" panose="02040503050201020203" pitchFamily="18" charset="-78"/>
              </a:rPr>
              <a:t>تغییر قیمت محصولات به‌صورت لحظه‌ای بر اساس عرضه و تقاضا.</a:t>
            </a:r>
            <a:br>
              <a:rPr lang="fa-IR" dirty="0">
                <a:solidFill>
                  <a:schemeClr val="bg1"/>
                </a:solidFill>
                <a:latin typeface="IRANSans" panose="02040503050201020203" pitchFamily="18" charset="-78"/>
                <a:cs typeface="IRANSans" panose="02040503050201020203" pitchFamily="18" charset="-78"/>
              </a:rPr>
            </a:br>
            <a:r>
              <a:rPr lang="en-US" b="1" dirty="0">
                <a:solidFill>
                  <a:schemeClr val="bg1"/>
                </a:solidFill>
                <a:latin typeface="IRANSans" panose="02040503050201020203" pitchFamily="18" charset="-78"/>
                <a:cs typeface="IRANSans" panose="02040503050201020203" pitchFamily="18" charset="-78"/>
              </a:rPr>
              <a:t>Zara</a:t>
            </a:r>
            <a:r>
              <a:rPr lang="fa-IR" b="1" dirty="0">
                <a:solidFill>
                  <a:schemeClr val="bg1"/>
                </a:solidFill>
                <a:latin typeface="IRANSans" panose="02040503050201020203" pitchFamily="18" charset="-78"/>
                <a:cs typeface="IRANSans" panose="02040503050201020203" pitchFamily="18" charset="-78"/>
              </a:rPr>
              <a:t> </a:t>
            </a:r>
            <a:r>
              <a:rPr lang="en-US" dirty="0">
                <a:solidFill>
                  <a:schemeClr val="bg1"/>
                </a:solidFill>
                <a:latin typeface="IRANSans" panose="02040503050201020203" pitchFamily="18" charset="-78"/>
                <a:cs typeface="IRANSans" panose="02040503050201020203" pitchFamily="18" charset="-78"/>
              </a:rPr>
              <a:t> </a:t>
            </a:r>
            <a:r>
              <a:rPr lang="fa-IR" dirty="0">
                <a:solidFill>
                  <a:schemeClr val="bg1"/>
                </a:solidFill>
                <a:latin typeface="IRANSans" panose="02040503050201020203" pitchFamily="18" charset="-78"/>
                <a:cs typeface="IRANSans" panose="02040503050201020203" pitchFamily="18" charset="-78"/>
              </a:rPr>
              <a:t>تنظیم قیمت‌ها بر اساس میزان فروش و محبوبیت هر محصول.</a:t>
            </a:r>
          </a:p>
          <a:p>
            <a:pPr>
              <a:lnSpc>
                <a:spcPct val="150000"/>
              </a:lnSpc>
            </a:pPr>
            <a:endParaRPr lang="fa-IR" dirty="0">
              <a:solidFill>
                <a:schemeClr val="bg1"/>
              </a:solidFill>
              <a:latin typeface="IRANSans" panose="02040503050201020203" pitchFamily="18" charset="-78"/>
              <a:cs typeface="IRANSans" panose="02040503050201020203" pitchFamily="18" charset="-78"/>
            </a:endParaRPr>
          </a:p>
          <a:p>
            <a:pPr>
              <a:lnSpc>
                <a:spcPct val="150000"/>
              </a:lnSpc>
            </a:pPr>
            <a:endParaRPr lang="fa-IR" dirty="0">
              <a:solidFill>
                <a:schemeClr val="bg1"/>
              </a:solidFill>
              <a:latin typeface="IRANSans" panose="02040503050201020203" pitchFamily="18" charset="-78"/>
              <a:cs typeface="IRANSans" panose="02040503050201020203" pitchFamily="18" charset="-78"/>
            </a:endParaRPr>
          </a:p>
          <a:p>
            <a:pPr>
              <a:lnSpc>
                <a:spcPct val="150000"/>
              </a:lnSpc>
            </a:pPr>
            <a:r>
              <a:rPr lang="fa-IR" b="1" dirty="0">
                <a:solidFill>
                  <a:schemeClr val="bg1"/>
                </a:solidFill>
                <a:latin typeface="IRANSans" panose="02040503050201020203" pitchFamily="18" charset="-78"/>
                <a:cs typeface="IRANSans" panose="02040503050201020203" pitchFamily="18" charset="-78"/>
              </a:rPr>
              <a:t>فرصت برای فروشگاه‌های زنجیره‌ای ایران:</a:t>
            </a:r>
            <a:br>
              <a:rPr lang="fa-IR" dirty="0">
                <a:solidFill>
                  <a:schemeClr val="bg1"/>
                </a:solidFill>
                <a:latin typeface="IRANSans" panose="02040503050201020203" pitchFamily="18" charset="-78"/>
                <a:cs typeface="IRANSans" panose="02040503050201020203" pitchFamily="18" charset="-78"/>
              </a:rPr>
            </a:br>
            <a:r>
              <a:rPr lang="fa-IR" dirty="0">
                <a:solidFill>
                  <a:schemeClr val="bg1"/>
                </a:solidFill>
                <a:latin typeface="IRANSans" panose="02040503050201020203" pitchFamily="18" charset="-78"/>
                <a:cs typeface="IRANSans" panose="02040503050201020203" pitchFamily="18" charset="-78"/>
              </a:rPr>
              <a:t>ارائه تخفیف‌های هوشمند برای افزایش فروش محصولات کم‌طرفدار.</a:t>
            </a:r>
            <a:br>
              <a:rPr lang="fa-IR" dirty="0">
                <a:solidFill>
                  <a:schemeClr val="bg1"/>
                </a:solidFill>
                <a:latin typeface="IRANSans" panose="02040503050201020203" pitchFamily="18" charset="-78"/>
                <a:cs typeface="IRANSans" panose="02040503050201020203" pitchFamily="18" charset="-78"/>
              </a:rPr>
            </a:br>
            <a:r>
              <a:rPr lang="fa-IR" dirty="0">
                <a:solidFill>
                  <a:schemeClr val="bg1"/>
                </a:solidFill>
                <a:latin typeface="IRANSans" panose="02040503050201020203" pitchFamily="18" charset="-78"/>
                <a:cs typeface="IRANSans" panose="02040503050201020203" pitchFamily="18" charset="-78"/>
              </a:rPr>
              <a:t>کاهش قیمت تدریجی برای محصولاتی که در حال نزدیک شدن به تاریخ انقضا هستند.</a:t>
            </a:r>
          </a:p>
        </p:txBody>
      </p:sp>
    </p:spTree>
    <p:extLst>
      <p:ext uri="{BB962C8B-B14F-4D97-AF65-F5344CB8AC3E}">
        <p14:creationId xmlns:p14="http://schemas.microsoft.com/office/powerpoint/2010/main" val="309057547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audio>
              <p:cMediaNode vol="34848" numSld="14">
                <p:cTn id="2" repeatCount="indefinite"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1111</TotalTime>
  <Words>591</Words>
  <Application>Microsoft Office PowerPoint</Application>
  <PresentationFormat>Widescreen</PresentationFormat>
  <Paragraphs>47</Paragraphs>
  <Slides>15</Slides>
  <Notes>0</Notes>
  <HiddenSlides>0</HiddenSlides>
  <MMClips>16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Calibri</vt:lpstr>
      <vt:lpstr>Calibri Light</vt:lpstr>
      <vt:lpstr>IRANSans</vt:lpstr>
      <vt:lpstr>Arial</vt:lpstr>
      <vt:lpstr>Office Theme</vt:lpstr>
      <vt:lpstr>هوش مصنوعی در صنعت خرده‌فروشی</vt:lpstr>
      <vt:lpstr>فانتزی نیست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هوش مصنوعی در صنعت خرده‌فروشی</dc:title>
  <dc:creator>HP</dc:creator>
  <cp:lastModifiedBy>Hamid Azimi</cp:lastModifiedBy>
  <cp:revision>85</cp:revision>
  <dcterms:created xsi:type="dcterms:W3CDTF">2023-02-21T06:57:22Z</dcterms:created>
  <dcterms:modified xsi:type="dcterms:W3CDTF">2025-02-04T11:39:17Z</dcterms:modified>
</cp:coreProperties>
</file>